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6"/>
  </p:sldMasterIdLst>
  <p:notesMasterIdLst>
    <p:notesMasterId r:id="rId15"/>
  </p:notesMasterIdLst>
  <p:handoutMasterIdLst>
    <p:handoutMasterId r:id="rId16"/>
  </p:handoutMasterIdLst>
  <p:sldIdLst>
    <p:sldId id="3958" r:id="rId7"/>
    <p:sldId id="109613" r:id="rId8"/>
    <p:sldId id="109620" r:id="rId9"/>
    <p:sldId id="109622" r:id="rId10"/>
    <p:sldId id="3951" r:id="rId11"/>
    <p:sldId id="3952" r:id="rId12"/>
    <p:sldId id="4052" r:id="rId13"/>
    <p:sldId id="3949" r:id="rId14"/>
  </p:sldIdLst>
  <p:sldSz cx="23760113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87" userDrawn="1">
          <p15:clr>
            <a:srgbClr val="A4A3A4"/>
          </p15:clr>
        </p15:guide>
        <p15:guide id="2" pos="816" userDrawn="1">
          <p15:clr>
            <a:srgbClr val="A4A3A4"/>
          </p15:clr>
        </p15:guide>
        <p15:guide id="3" pos="1428" userDrawn="1">
          <p15:clr>
            <a:srgbClr val="A4A3A4"/>
          </p15:clr>
        </p15:guide>
        <p15:guide id="4" pos="5374" userDrawn="1">
          <p15:clr>
            <a:srgbClr val="A4A3A4"/>
          </p15:clr>
        </p15:guide>
        <p15:guide id="5" orient="horz" pos="884" userDrawn="1">
          <p15:clr>
            <a:srgbClr val="A4A3A4"/>
          </p15:clr>
        </p15:guide>
        <p15:guide id="6" pos="203" userDrawn="1">
          <p15:clr>
            <a:srgbClr val="A4A3A4"/>
          </p15:clr>
        </p15:guide>
        <p15:guide id="10" pos="14854" userDrawn="1">
          <p15:clr>
            <a:srgbClr val="A4A3A4"/>
          </p15:clr>
        </p15:guide>
        <p15:guide id="11" pos="6123" userDrawn="1">
          <p15:clr>
            <a:srgbClr val="A4A3A4"/>
          </p15:clr>
        </p15:guide>
        <p15:guide id="12" pos="8822" userDrawn="1">
          <p15:clr>
            <a:srgbClr val="A4A3A4"/>
          </p15:clr>
        </p15:guide>
        <p15:guide id="14" orient="horz" pos="4218" userDrawn="1">
          <p15:clr>
            <a:srgbClr val="A4A3A4"/>
          </p15:clr>
        </p15:guide>
        <p15:guide id="15" pos="4785" userDrawn="1">
          <p15:clr>
            <a:srgbClr val="A4A3A4"/>
          </p15:clr>
        </p15:guide>
        <p15:guide id="16" orient="horz" pos="4717" userDrawn="1">
          <p15:clr>
            <a:srgbClr val="A4A3A4"/>
          </p15:clr>
        </p15:guide>
        <p15:guide id="17" pos="3492" userDrawn="1">
          <p15:clr>
            <a:srgbClr val="A4A3A4"/>
          </p15:clr>
        </p15:guide>
        <p15:guide id="18" pos="114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A8B935-06B1-F407-46F1-CC08307C713A}" name="Oladipupo Ogunbiyi" initials="OO" userId="S::oogunbiyi@fsdhgroup.com::51dec458-910b-4254-b005-554a74c42985" providerId="AD"/>
  <p188:author id="{977CCC6C-2100-9DBE-FDD4-ADC77161A38C}" name="Abimbola Kasim" initials="AK" userId="S::akasim@fsdhgroup.com::fcbb0309-5c8f-4735-9131-4684eaa387c4" providerId="AD"/>
  <p188:author id="{AE18CE72-46F0-6BB8-E329-D3D30F780782}" name="Tolu Osinibi" initials="TO" userId="S::tosinibi@fsdhgroup.com::fbfb4e73-2cbe-4d71-a6d2-fec16ed1137a" providerId="AD"/>
  <p188:author id="{692B5F7A-81F5-DA64-8B6E-99845297CA8F}" name="Vanessa Omoregie" initials="VO" userId="S::vomoregie@fsdhgroup.com::e3259cf6-c596-43af-8815-9f85cc159e9f" providerId="AD"/>
  <p188:author id="{972B1E91-7D3E-A87A-9E12-3B7B0ED21388}" name="Ifemebenotu Okafor" initials="IO" userId="S-1-5-21-1061557490-1869422112-410060929-15617" providerId="AD"/>
  <p188:author id="{3D1AB594-FDEA-ECDD-21A3-5B953921C87C}" name="GODSWILL IKHARIA" initials="GI" userId="S::gikharia@fsdhgroup.com::8f0df5a9-f166-4333-9844-acba8ceb2b66" providerId="AD"/>
  <p188:author id="{9620F29B-72F6-D5D2-C4AF-BE8FE12A4BB6}" name="Vanessa Omoregie" initials="VO" userId="S-1-5-21-1061557490-1869422112-410060929-10569" providerId="AD"/>
  <p188:author id="{6B8F60B4-2259-2820-3063-C42A454DAB04}" name="Ibikunle I. Oriola" initials="IIO" userId="S::ioriola@fsdhgroup.com::5345ae66-d788-44d2-b87a-aefda0970409" providerId="AD"/>
  <p188:author id="{B81774E1-D1ED-F7EA-5BA5-63C7251B8F6E}" name="Fredrick Nwogu" initials="FN" userId="S::fnwogu@fsdhgroup.com::c9d80414-5d90-42cf-b987-ff5f22ba6e5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ibuzor Odiachi" initials="CO" lastIdx="5" clrIdx="4">
    <p:extLst>
      <p:ext uri="{19B8F6BF-5375-455C-9EA6-DF929625EA0E}">
        <p15:presenceInfo xmlns:p15="http://schemas.microsoft.com/office/powerpoint/2012/main" userId="S-1-5-21-1061557490-1869422112-410060929-13490" providerId="AD"/>
      </p:ext>
    </p:extLst>
  </p:cmAuthor>
  <p:cmAuthor id="1" name="Ekoh Sagoe" initials="ES" lastIdx="25" clrIdx="0">
    <p:extLst>
      <p:ext uri="{19B8F6BF-5375-455C-9EA6-DF929625EA0E}">
        <p15:presenceInfo xmlns:p15="http://schemas.microsoft.com/office/powerpoint/2012/main" userId="S-1-5-21-1061557490-1869422112-410060929-10507" providerId="AD"/>
      </p:ext>
    </p:extLst>
  </p:cmAuthor>
  <p:cmAuthor id="8" name="Nwabueze Onyinyechi Amuta" initials="NOA" lastIdx="1" clrIdx="5">
    <p:extLst>
      <p:ext uri="{19B8F6BF-5375-455C-9EA6-DF929625EA0E}">
        <p15:presenceInfo xmlns:p15="http://schemas.microsoft.com/office/powerpoint/2012/main" userId="S::namuta@fsdhgroup.com::6816f5a2-359e-4a75-bdc8-51be7c0ac37f" providerId="AD"/>
      </p:ext>
    </p:extLst>
  </p:cmAuthor>
  <p:cmAuthor id="2" name="Taiwo Olatunji" initials="TO" lastIdx="18" clrIdx="1">
    <p:extLst>
      <p:ext uri="{19B8F6BF-5375-455C-9EA6-DF929625EA0E}">
        <p15:presenceInfo xmlns:p15="http://schemas.microsoft.com/office/powerpoint/2012/main" userId="S-1-5-21-1061557490-1869422112-410060929-7075" providerId="AD"/>
      </p:ext>
    </p:extLst>
  </p:cmAuthor>
  <p:cmAuthor id="3" name="Tolu Osinibi" initials="TO" lastIdx="2" clrIdx="2">
    <p:extLst>
      <p:ext uri="{19B8F6BF-5375-455C-9EA6-DF929625EA0E}">
        <p15:presenceInfo xmlns:p15="http://schemas.microsoft.com/office/powerpoint/2012/main" userId="Tolu Osinibi" providerId="None"/>
      </p:ext>
    </p:extLst>
  </p:cmAuthor>
  <p:cmAuthor id="4" name="Tolu Osinibi" initials="TO [2]" lastIdx="1" clrIdx="3">
    <p:extLst>
      <p:ext uri="{19B8F6BF-5375-455C-9EA6-DF929625EA0E}">
        <p15:presenceInfo xmlns:p15="http://schemas.microsoft.com/office/powerpoint/2012/main" userId="S::tosinibi@fsdhgroup.com::fbfb4e73-2cbe-4d71-a6d2-fec16ed113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585C9"/>
    <a:srgbClr val="5B9BD5"/>
    <a:srgbClr val="ED7D31"/>
    <a:srgbClr val="FFC000"/>
    <a:srgbClr val="0070C0"/>
    <a:srgbClr val="002060"/>
    <a:srgbClr val="E13830"/>
    <a:srgbClr val="30A74D"/>
    <a:srgbClr val="191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660"/>
  </p:normalViewPr>
  <p:slideViewPr>
    <p:cSldViewPr snapToGrid="0" showGuides="1">
      <p:cViewPr varScale="1">
        <p:scale>
          <a:sx n="30" d="100"/>
          <a:sy n="30" d="100"/>
        </p:scale>
        <p:origin x="828" y="48"/>
      </p:cViewPr>
      <p:guideLst>
        <p:guide orient="horz" pos="8187"/>
        <p:guide pos="816"/>
        <p:guide pos="1428"/>
        <p:guide pos="5374"/>
        <p:guide orient="horz" pos="884"/>
        <p:guide pos="203"/>
        <p:guide pos="14854"/>
        <p:guide pos="6123"/>
        <p:guide pos="8822"/>
        <p:guide orient="horz" pos="4218"/>
        <p:guide pos="4785"/>
        <p:guide orient="horz" pos="4717"/>
        <p:guide pos="3492"/>
        <p:guide pos="114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9" d="2000"/>
        <a:sy n="869" d="2000"/>
      </p:scale>
      <p:origin x="0" y="-384"/>
    </p:cViewPr>
  </p:sorterViewPr>
  <p:notesViewPr>
    <p:cSldViewPr snapToGrid="0" showGuides="1">
      <p:cViewPr varScale="1">
        <p:scale>
          <a:sx n="54" d="100"/>
          <a:sy n="54" d="100"/>
        </p:scale>
        <p:origin x="28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4D7CA-5BAC-4607-A9BA-4097132F3F5D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r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4E4FE-D78C-437A-94D6-A51BDA8F6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0880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415FF-4397-49E1-BD04-7A2FBA7A58AB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1143000"/>
            <a:ext cx="5359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2B151-859C-42A5-B1B9-E126F7FA4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99644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B151-859C-42A5-B1B9-E126F7FA4C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5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74705-2A3D-0776-15DF-18C90F185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3CE121-F4CD-9A02-1233-037D0C037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E72308-E455-A8B5-D6A7-EEDC1BC8D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56E3398-5020-F95B-85F6-FE561DD325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1F2C271D-4877-9359-9153-559CA5674EED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A8DAB-1F10-A8DD-5EB9-661047177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B151-859C-42A5-B1B9-E126F7FA4C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00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B151-859C-42A5-B1B9-E126F7FA4C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4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0CB5D-0FB6-0EA6-024E-2BCE9F572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81E71-13D8-E646-4CAE-0BF57EFE5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3E49B-B652-788C-E187-F6CC8178D2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5B661D7-D1E8-DB64-63A1-5BEDD98B6DB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93822485-8334-A8A2-2678-322E418DF9A3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10C9E-CD37-15C9-9001-E5E6CFC21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B151-859C-42A5-B1B9-E126F7FA4C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616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2B151-859C-42A5-B1B9-E126F7FA4C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620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2B151-859C-42A5-B1B9-E126F7FA4C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440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B151-859C-42A5-B1B9-E126F7FA4C1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46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2B151-859C-42A5-B1B9-E126F7FA4C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93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014" y="2238751"/>
            <a:ext cx="17820085" cy="4762488"/>
          </a:xfrm>
        </p:spPr>
        <p:txBody>
          <a:bodyPr anchor="b"/>
          <a:lstStyle>
            <a:lvl1pPr algn="ctr">
              <a:defRPr sz="11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014" y="7184899"/>
            <a:ext cx="17820085" cy="3302709"/>
          </a:xfrm>
        </p:spPr>
        <p:txBody>
          <a:bodyPr/>
          <a:lstStyle>
            <a:lvl1pPr marL="0" indent="0" algn="ctr">
              <a:buNone/>
              <a:defRPr sz="4677"/>
            </a:lvl1pPr>
            <a:lvl2pPr marL="890991" indent="0" algn="ctr">
              <a:buNone/>
              <a:defRPr sz="3898"/>
            </a:lvl2pPr>
            <a:lvl3pPr marL="1781983" indent="0" algn="ctr">
              <a:buNone/>
              <a:defRPr sz="3508"/>
            </a:lvl3pPr>
            <a:lvl4pPr marL="2672974" indent="0" algn="ctr">
              <a:buNone/>
              <a:defRPr sz="3118"/>
            </a:lvl4pPr>
            <a:lvl5pPr marL="3563965" indent="0" algn="ctr">
              <a:buNone/>
              <a:defRPr sz="3118"/>
            </a:lvl5pPr>
            <a:lvl6pPr marL="4454957" indent="0" algn="ctr">
              <a:buNone/>
              <a:defRPr sz="3118"/>
            </a:lvl6pPr>
            <a:lvl7pPr marL="5345948" indent="0" algn="ctr">
              <a:buNone/>
              <a:defRPr sz="3118"/>
            </a:lvl7pPr>
            <a:lvl8pPr marL="6236940" indent="0" algn="ctr">
              <a:buNone/>
              <a:defRPr sz="3118"/>
            </a:lvl8pPr>
            <a:lvl9pPr marL="7127931" indent="0" algn="ctr">
              <a:buNone/>
              <a:defRPr sz="311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1AFF-0C32-4149-BBD9-B59BC41DB764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2678860"/>
            <a:ext cx="23760113" cy="728306"/>
          </a:xfrm>
        </p:spPr>
        <p:txBody>
          <a:bodyPr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515-8840-48CB-ABB2-3BC42A67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7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F949-5CD1-4ACE-B192-33CA21AF2A56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2678860"/>
            <a:ext cx="23760113" cy="728306"/>
          </a:xfrm>
        </p:spPr>
        <p:txBody>
          <a:bodyPr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515-8840-48CB-ABB2-3BC42A6752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525F46D-C484-4ED4-AE92-37BE19DF6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9032" y="154375"/>
            <a:ext cx="1413408" cy="11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1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03331" y="728306"/>
            <a:ext cx="5123274" cy="115927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3508" y="728306"/>
            <a:ext cx="15072822" cy="115927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2CC4-53AB-415E-AD87-DC4328EC4A0D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2678860"/>
            <a:ext cx="23760113" cy="728306"/>
          </a:xfrm>
        </p:spPr>
        <p:txBody>
          <a:bodyPr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515-8840-48CB-ABB2-3BC42A6752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525F46D-C484-4ED4-AE92-37BE19DF6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9032" y="154375"/>
            <a:ext cx="1413408" cy="11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58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/>
        </p:nvSpPr>
        <p:spPr>
          <a:xfrm>
            <a:off x="1876928" y="2671018"/>
            <a:ext cx="5005137" cy="144379"/>
          </a:xfrm>
          <a:prstGeom prst="rect">
            <a:avLst/>
          </a:prstGeom>
          <a:solidFill>
            <a:srgbClr val="A12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983" y="3578536"/>
            <a:ext cx="10222977" cy="8727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>
                <a:solidFill>
                  <a:srgbClr val="767576"/>
                </a:solidFill>
                <a:latin typeface="Avenir LT Std 45 Book" panose="020B0502020203020204" pitchFamily="34" charset="0"/>
              </a:defRPr>
            </a:lvl1pPr>
            <a:lvl2pPr marL="890876" indent="0">
              <a:buNone/>
              <a:defRPr sz="2728"/>
            </a:lvl2pPr>
            <a:lvl3pPr marL="1781754" indent="0">
              <a:buNone/>
              <a:defRPr sz="2338"/>
            </a:lvl3pPr>
            <a:lvl4pPr marL="2672630" indent="0">
              <a:buNone/>
              <a:defRPr sz="1949"/>
            </a:lvl4pPr>
            <a:lvl5pPr marL="3563507" indent="0">
              <a:buNone/>
              <a:defRPr sz="1949"/>
            </a:lvl5pPr>
            <a:lvl6pPr marL="4454384" indent="0">
              <a:buNone/>
              <a:defRPr sz="1949"/>
            </a:lvl6pPr>
            <a:lvl7pPr marL="5345263" indent="0">
              <a:buNone/>
              <a:defRPr sz="1949"/>
            </a:lvl7pPr>
            <a:lvl8pPr marL="6236138" indent="0">
              <a:buNone/>
              <a:defRPr sz="1949"/>
            </a:lvl8pPr>
            <a:lvl9pPr marL="7127016" indent="0">
              <a:buNone/>
              <a:defRPr sz="1949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12497880" y="3578536"/>
            <a:ext cx="10222977" cy="8727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>
                <a:solidFill>
                  <a:srgbClr val="767576"/>
                </a:solidFill>
                <a:latin typeface="Avenir LT Std 45 Book" panose="020B0502020203020204" pitchFamily="34" charset="0"/>
              </a:defRPr>
            </a:lvl1pPr>
            <a:lvl2pPr marL="890876" indent="0">
              <a:buNone/>
              <a:defRPr sz="2728"/>
            </a:lvl2pPr>
            <a:lvl3pPr marL="1781754" indent="0">
              <a:buNone/>
              <a:defRPr sz="2338"/>
            </a:lvl3pPr>
            <a:lvl4pPr marL="2672630" indent="0">
              <a:buNone/>
              <a:defRPr sz="1949"/>
            </a:lvl4pPr>
            <a:lvl5pPr marL="3563507" indent="0">
              <a:buNone/>
              <a:defRPr sz="1949"/>
            </a:lvl5pPr>
            <a:lvl6pPr marL="4454384" indent="0">
              <a:buNone/>
              <a:defRPr sz="1949"/>
            </a:lvl6pPr>
            <a:lvl7pPr marL="5345263" indent="0">
              <a:buNone/>
              <a:defRPr sz="1949"/>
            </a:lvl7pPr>
            <a:lvl8pPr marL="6236138" indent="0">
              <a:buNone/>
              <a:defRPr sz="1949"/>
            </a:lvl8pPr>
            <a:lvl9pPr marL="7127016" indent="0">
              <a:buNone/>
              <a:defRPr sz="1949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703981" y="2031304"/>
            <a:ext cx="9696450" cy="1107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 typeface="+mj-lt"/>
              <a:buNone/>
              <a:defRPr lang="en-US" sz="7200" b="0" baseline="0" smtClean="0">
                <a:solidFill>
                  <a:srgbClr val="004987"/>
                </a:solidFill>
                <a:latin typeface="Merriweather Black" panose="00000A00000000000000" pitchFamily="2" charset="0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445439" lvl="0" indent="-445439">
              <a:spcBef>
                <a:spcPct val="0"/>
              </a:spcBef>
            </a:pPr>
            <a:r>
              <a:rPr lang="en-US" dirty="0"/>
              <a:t>Put title here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11562-4E04-4A86-A98E-53586DF0E14E}"/>
              </a:ext>
            </a:extLst>
          </p:cNvPr>
          <p:cNvSpPr txBox="1"/>
          <p:nvPr userDrawn="1"/>
        </p:nvSpPr>
        <p:spPr>
          <a:xfrm>
            <a:off x="21129444" y="12902769"/>
            <a:ext cx="18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BC29540-CE8C-413E-85E9-60BA36FB1708}" type="slidenum">
              <a:rPr lang="en-GB" sz="1800" smtClean="0">
                <a:solidFill>
                  <a:schemeClr val="tx1"/>
                </a:solidFill>
                <a:latin typeface="Avenir LT Std 65 Medium" panose="020B0603020203020204" pitchFamily="34" charset="0"/>
              </a:rPr>
              <a:pPr algn="r"/>
              <a:t>‹#›</a:t>
            </a:fld>
            <a:endParaRPr lang="en-GB" sz="4799" dirty="0">
              <a:solidFill>
                <a:schemeClr val="tx1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/>
        </p:nvSpPr>
        <p:spPr>
          <a:xfrm>
            <a:off x="1876926" y="2671015"/>
            <a:ext cx="5005136" cy="144379"/>
          </a:xfrm>
          <a:prstGeom prst="rect">
            <a:avLst/>
          </a:prstGeom>
          <a:solidFill>
            <a:srgbClr val="A12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8"/>
          </a:p>
        </p:txBody>
      </p:sp>
    </p:spTree>
    <p:extLst>
      <p:ext uri="{BB962C8B-B14F-4D97-AF65-F5344CB8AC3E}">
        <p14:creationId xmlns:p14="http://schemas.microsoft.com/office/powerpoint/2010/main" val="81292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F59D-B00E-4202-809E-7546F8867520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2678860"/>
            <a:ext cx="23760113" cy="728306"/>
          </a:xfrm>
        </p:spPr>
        <p:txBody>
          <a:bodyPr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515-8840-48CB-ABB2-3BC42A6752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525F46D-C484-4ED4-AE92-37BE19DF6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9032" y="154375"/>
            <a:ext cx="1413408" cy="11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133" y="3410374"/>
            <a:ext cx="20493097" cy="5690286"/>
          </a:xfrm>
        </p:spPr>
        <p:txBody>
          <a:bodyPr anchor="b"/>
          <a:lstStyle>
            <a:lvl1pPr>
              <a:defRPr sz="11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133" y="9154493"/>
            <a:ext cx="20493097" cy="2992387"/>
          </a:xfrm>
        </p:spPr>
        <p:txBody>
          <a:bodyPr/>
          <a:lstStyle>
            <a:lvl1pPr marL="0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1pPr>
            <a:lvl2pPr marL="890991" indent="0">
              <a:buNone/>
              <a:defRPr sz="3898">
                <a:solidFill>
                  <a:schemeClr val="tx1">
                    <a:tint val="75000"/>
                  </a:schemeClr>
                </a:solidFill>
              </a:defRPr>
            </a:lvl2pPr>
            <a:lvl3pPr marL="1781983" indent="0">
              <a:buNone/>
              <a:defRPr sz="3508">
                <a:solidFill>
                  <a:schemeClr val="tx1">
                    <a:tint val="75000"/>
                  </a:schemeClr>
                </a:solidFill>
              </a:defRPr>
            </a:lvl3pPr>
            <a:lvl4pPr marL="2672974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4pPr>
            <a:lvl5pPr marL="356396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5pPr>
            <a:lvl6pPr marL="4454957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6pPr>
            <a:lvl7pPr marL="5345948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7pPr>
            <a:lvl8pPr marL="6236940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8pPr>
            <a:lvl9pPr marL="7127931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757B-78D9-45F3-B5A3-BE01AB43E23A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2678860"/>
            <a:ext cx="23760113" cy="728306"/>
          </a:xfrm>
        </p:spPr>
        <p:txBody>
          <a:bodyPr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515-8840-48CB-ABB2-3BC42A67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5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508" y="3641531"/>
            <a:ext cx="10098048" cy="86795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28557" y="3641531"/>
            <a:ext cx="10098048" cy="86795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364C-42FE-4DC7-B44F-4AB8327E0638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12678860"/>
            <a:ext cx="23760113" cy="728306"/>
          </a:xfrm>
        </p:spPr>
        <p:txBody>
          <a:bodyPr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515-8840-48CB-ABB2-3BC42A6752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525F46D-C484-4ED4-AE92-37BE19DF6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9032" y="154375"/>
            <a:ext cx="1413408" cy="11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9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03" y="728307"/>
            <a:ext cx="20493097" cy="26440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6603" y="3353376"/>
            <a:ext cx="10051641" cy="1643437"/>
          </a:xfrm>
        </p:spPr>
        <p:txBody>
          <a:bodyPr anchor="b"/>
          <a:lstStyle>
            <a:lvl1pPr marL="0" indent="0">
              <a:buNone/>
              <a:defRPr sz="4677" b="1"/>
            </a:lvl1pPr>
            <a:lvl2pPr marL="890991" indent="0">
              <a:buNone/>
              <a:defRPr sz="3898" b="1"/>
            </a:lvl2pPr>
            <a:lvl3pPr marL="1781983" indent="0">
              <a:buNone/>
              <a:defRPr sz="3508" b="1"/>
            </a:lvl3pPr>
            <a:lvl4pPr marL="2672974" indent="0">
              <a:buNone/>
              <a:defRPr sz="3118" b="1"/>
            </a:lvl4pPr>
            <a:lvl5pPr marL="3563965" indent="0">
              <a:buNone/>
              <a:defRPr sz="3118" b="1"/>
            </a:lvl5pPr>
            <a:lvl6pPr marL="4454957" indent="0">
              <a:buNone/>
              <a:defRPr sz="3118" b="1"/>
            </a:lvl6pPr>
            <a:lvl7pPr marL="5345948" indent="0">
              <a:buNone/>
              <a:defRPr sz="3118" b="1"/>
            </a:lvl7pPr>
            <a:lvl8pPr marL="6236940" indent="0">
              <a:buNone/>
              <a:defRPr sz="3118" b="1"/>
            </a:lvl8pPr>
            <a:lvl9pPr marL="7127931" indent="0">
              <a:buNone/>
              <a:defRPr sz="311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6603" y="4996813"/>
            <a:ext cx="10051641" cy="7349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28557" y="3353376"/>
            <a:ext cx="10101143" cy="1643437"/>
          </a:xfrm>
        </p:spPr>
        <p:txBody>
          <a:bodyPr anchor="b"/>
          <a:lstStyle>
            <a:lvl1pPr marL="0" indent="0">
              <a:buNone/>
              <a:defRPr sz="4677" b="1"/>
            </a:lvl1pPr>
            <a:lvl2pPr marL="890991" indent="0">
              <a:buNone/>
              <a:defRPr sz="3898" b="1"/>
            </a:lvl2pPr>
            <a:lvl3pPr marL="1781983" indent="0">
              <a:buNone/>
              <a:defRPr sz="3508" b="1"/>
            </a:lvl3pPr>
            <a:lvl4pPr marL="2672974" indent="0">
              <a:buNone/>
              <a:defRPr sz="3118" b="1"/>
            </a:lvl4pPr>
            <a:lvl5pPr marL="3563965" indent="0">
              <a:buNone/>
              <a:defRPr sz="3118" b="1"/>
            </a:lvl5pPr>
            <a:lvl6pPr marL="4454957" indent="0">
              <a:buNone/>
              <a:defRPr sz="3118" b="1"/>
            </a:lvl6pPr>
            <a:lvl7pPr marL="5345948" indent="0">
              <a:buNone/>
              <a:defRPr sz="3118" b="1"/>
            </a:lvl7pPr>
            <a:lvl8pPr marL="6236940" indent="0">
              <a:buNone/>
              <a:defRPr sz="3118" b="1"/>
            </a:lvl8pPr>
            <a:lvl9pPr marL="7127931" indent="0">
              <a:buNone/>
              <a:defRPr sz="311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28557" y="4996813"/>
            <a:ext cx="10101143" cy="7349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C1E9-294F-495B-94AB-DDD307E1EEE8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12678860"/>
            <a:ext cx="23760113" cy="728306"/>
          </a:xfrm>
        </p:spPr>
        <p:txBody>
          <a:bodyPr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515-8840-48CB-ABB2-3BC42A6752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525F46D-C484-4ED4-AE92-37BE19DF6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9032" y="154375"/>
            <a:ext cx="1413408" cy="11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7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1F7A-B1FA-4030-A422-19450C81551B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2678860"/>
            <a:ext cx="23760113" cy="728306"/>
          </a:xfrm>
        </p:spPr>
        <p:txBody>
          <a:bodyPr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515-8840-48CB-ABB2-3BC42A6752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525F46D-C484-4ED4-AE92-37BE19DF6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9032" y="154375"/>
            <a:ext cx="1413408" cy="11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2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206E-64AE-409F-9838-A02A0FE65A29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12678860"/>
            <a:ext cx="23760113" cy="728306"/>
          </a:xfrm>
        </p:spPr>
        <p:txBody>
          <a:bodyPr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515-8840-48CB-ABB2-3BC42A6752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525F46D-C484-4ED4-AE92-37BE19DF6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9032" y="154375"/>
            <a:ext cx="1413408" cy="11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5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04" y="911966"/>
            <a:ext cx="7663254" cy="3191881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1143" y="1969594"/>
            <a:ext cx="12028557" cy="9721303"/>
          </a:xfrm>
        </p:spPr>
        <p:txBody>
          <a:bodyPr/>
          <a:lstStyle>
            <a:lvl1pPr>
              <a:defRPr sz="6236"/>
            </a:lvl1pPr>
            <a:lvl2pPr>
              <a:defRPr sz="5457"/>
            </a:lvl2pPr>
            <a:lvl3pPr>
              <a:defRPr sz="4677"/>
            </a:lvl3pPr>
            <a:lvl4pPr>
              <a:defRPr sz="3898"/>
            </a:lvl4pPr>
            <a:lvl5pPr>
              <a:defRPr sz="3898"/>
            </a:lvl5pPr>
            <a:lvl6pPr>
              <a:defRPr sz="3898"/>
            </a:lvl6pPr>
            <a:lvl7pPr>
              <a:defRPr sz="3898"/>
            </a:lvl7pPr>
            <a:lvl8pPr>
              <a:defRPr sz="3898"/>
            </a:lvl8pPr>
            <a:lvl9pPr>
              <a:defRPr sz="389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6604" y="4103846"/>
            <a:ext cx="7663254" cy="7602883"/>
          </a:xfrm>
        </p:spPr>
        <p:txBody>
          <a:bodyPr/>
          <a:lstStyle>
            <a:lvl1pPr marL="0" indent="0">
              <a:buNone/>
              <a:defRPr sz="3118"/>
            </a:lvl1pPr>
            <a:lvl2pPr marL="890991" indent="0">
              <a:buNone/>
              <a:defRPr sz="2728"/>
            </a:lvl2pPr>
            <a:lvl3pPr marL="1781983" indent="0">
              <a:buNone/>
              <a:defRPr sz="2339"/>
            </a:lvl3pPr>
            <a:lvl4pPr marL="2672974" indent="0">
              <a:buNone/>
              <a:defRPr sz="1949"/>
            </a:lvl4pPr>
            <a:lvl5pPr marL="3563965" indent="0">
              <a:buNone/>
              <a:defRPr sz="1949"/>
            </a:lvl5pPr>
            <a:lvl6pPr marL="4454957" indent="0">
              <a:buNone/>
              <a:defRPr sz="1949"/>
            </a:lvl6pPr>
            <a:lvl7pPr marL="5345948" indent="0">
              <a:buNone/>
              <a:defRPr sz="1949"/>
            </a:lvl7pPr>
            <a:lvl8pPr marL="6236940" indent="0">
              <a:buNone/>
              <a:defRPr sz="1949"/>
            </a:lvl8pPr>
            <a:lvl9pPr marL="7127931" indent="0">
              <a:buNone/>
              <a:defRPr sz="19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575F-5CD7-4A6E-85DE-11A59BD8F871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12678860"/>
            <a:ext cx="23760113" cy="728306"/>
          </a:xfrm>
        </p:spPr>
        <p:txBody>
          <a:bodyPr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515-8840-48CB-ABB2-3BC42A6752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525F46D-C484-4ED4-AE92-37BE19DF6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9032" y="154375"/>
            <a:ext cx="1413408" cy="11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7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04" y="911966"/>
            <a:ext cx="7663254" cy="3191881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01143" y="1969594"/>
            <a:ext cx="12028557" cy="9721303"/>
          </a:xfrm>
        </p:spPr>
        <p:txBody>
          <a:bodyPr/>
          <a:lstStyle>
            <a:lvl1pPr marL="0" indent="0">
              <a:buNone/>
              <a:defRPr sz="6236"/>
            </a:lvl1pPr>
            <a:lvl2pPr marL="890991" indent="0">
              <a:buNone/>
              <a:defRPr sz="5457"/>
            </a:lvl2pPr>
            <a:lvl3pPr marL="1781983" indent="0">
              <a:buNone/>
              <a:defRPr sz="4677"/>
            </a:lvl3pPr>
            <a:lvl4pPr marL="2672974" indent="0">
              <a:buNone/>
              <a:defRPr sz="3898"/>
            </a:lvl4pPr>
            <a:lvl5pPr marL="3563965" indent="0">
              <a:buNone/>
              <a:defRPr sz="3898"/>
            </a:lvl5pPr>
            <a:lvl6pPr marL="4454957" indent="0">
              <a:buNone/>
              <a:defRPr sz="3898"/>
            </a:lvl6pPr>
            <a:lvl7pPr marL="5345948" indent="0">
              <a:buNone/>
              <a:defRPr sz="3898"/>
            </a:lvl7pPr>
            <a:lvl8pPr marL="6236940" indent="0">
              <a:buNone/>
              <a:defRPr sz="3898"/>
            </a:lvl8pPr>
            <a:lvl9pPr marL="7127931" indent="0">
              <a:buNone/>
              <a:defRPr sz="3898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6604" y="4103846"/>
            <a:ext cx="7663254" cy="7602883"/>
          </a:xfrm>
        </p:spPr>
        <p:txBody>
          <a:bodyPr/>
          <a:lstStyle>
            <a:lvl1pPr marL="0" indent="0">
              <a:buNone/>
              <a:defRPr sz="3118"/>
            </a:lvl1pPr>
            <a:lvl2pPr marL="890991" indent="0">
              <a:buNone/>
              <a:defRPr sz="2728"/>
            </a:lvl2pPr>
            <a:lvl3pPr marL="1781983" indent="0">
              <a:buNone/>
              <a:defRPr sz="2339"/>
            </a:lvl3pPr>
            <a:lvl4pPr marL="2672974" indent="0">
              <a:buNone/>
              <a:defRPr sz="1949"/>
            </a:lvl4pPr>
            <a:lvl5pPr marL="3563965" indent="0">
              <a:buNone/>
              <a:defRPr sz="1949"/>
            </a:lvl5pPr>
            <a:lvl6pPr marL="4454957" indent="0">
              <a:buNone/>
              <a:defRPr sz="1949"/>
            </a:lvl6pPr>
            <a:lvl7pPr marL="5345948" indent="0">
              <a:buNone/>
              <a:defRPr sz="1949"/>
            </a:lvl7pPr>
            <a:lvl8pPr marL="6236940" indent="0">
              <a:buNone/>
              <a:defRPr sz="1949"/>
            </a:lvl8pPr>
            <a:lvl9pPr marL="7127931" indent="0">
              <a:buNone/>
              <a:defRPr sz="19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8FDE-E9B2-4E66-B28F-279CC60F4863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12678860"/>
            <a:ext cx="23760113" cy="728306"/>
          </a:xfrm>
        </p:spPr>
        <p:txBody>
          <a:bodyPr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0515-8840-48CB-ABB2-3BC42A6752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525F46D-C484-4ED4-AE92-37BE19DF6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9032" y="154375"/>
            <a:ext cx="1413408" cy="11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6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508" y="728307"/>
            <a:ext cx="20493097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508" y="3641531"/>
            <a:ext cx="20493097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3508" y="12678860"/>
            <a:ext cx="5346025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90592-4204-4667-8F17-250AD1C63139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12678860"/>
            <a:ext cx="23760113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80580" y="12678860"/>
            <a:ext cx="5346025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0515-8840-48CB-ABB2-3BC42A67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6" r:id="rId12"/>
    <p:sldLayoutId id="2147483767" r:id="rId13"/>
  </p:sldLayoutIdLst>
  <p:hf hdr="0" ftr="0" dt="0"/>
  <p:txStyles>
    <p:titleStyle>
      <a:lvl1pPr algn="l" defTabSz="1781983" rtl="0" eaLnBrk="1" latinLnBrk="0" hangingPunct="1">
        <a:lnSpc>
          <a:spcPct val="90000"/>
        </a:lnSpc>
        <a:spcBef>
          <a:spcPct val="0"/>
        </a:spcBef>
        <a:buNone/>
        <a:defRPr sz="8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781983" rtl="0" eaLnBrk="1" latinLnBrk="0" hangingPunct="1">
        <a:lnSpc>
          <a:spcPct val="90000"/>
        </a:lnSpc>
        <a:spcBef>
          <a:spcPts val="1949"/>
        </a:spcBef>
        <a:buFont typeface="Arial" panose="020B0604020202020204" pitchFamily="34" charset="0"/>
        <a:buChar char="•"/>
        <a:defRPr sz="5457" kern="1200">
          <a:solidFill>
            <a:schemeClr val="tx1"/>
          </a:solidFill>
          <a:latin typeface="+mn-lt"/>
          <a:ea typeface="+mn-ea"/>
          <a:cs typeface="+mn-cs"/>
        </a:defRPr>
      </a:lvl1pPr>
      <a:lvl2pPr marL="1336487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2pPr>
      <a:lvl3pPr marL="2227478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3pPr>
      <a:lvl4pPr marL="3118470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4pPr>
      <a:lvl5pPr marL="4009461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5pPr>
      <a:lvl6pPr marL="4900452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6pPr>
      <a:lvl7pPr marL="5791444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7pPr>
      <a:lvl8pPr marL="6682435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8pPr>
      <a:lvl9pPr marL="7573427" indent="-445496" algn="l" defTabSz="17819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35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1pPr>
      <a:lvl2pPr marL="890991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2pPr>
      <a:lvl3pPr marL="1781983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3pPr>
      <a:lvl4pPr marL="2672974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4pPr>
      <a:lvl5pPr marL="3563965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5pPr>
      <a:lvl6pPr marL="4454957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6pPr>
      <a:lvl7pPr marL="5345948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7pPr>
      <a:lvl8pPr marL="6236940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8pPr>
      <a:lvl9pPr marL="7127931" algn="l" defTabSz="1781983" rtl="0" eaLnBrk="1" latinLnBrk="0" hangingPunct="1">
        <a:defRPr sz="35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12" Type="http://schemas.openxmlformats.org/officeDocument/2006/relationships/hyperlink" Target="http://www.google.co.uk/url?sa=i&amp;rct=j&amp;q=&amp;esrc=s&amp;frm=1&amp;source=images&amp;cd=&amp;cad=rja&amp;uact=8&amp;ved=0CAcQjRw&amp;url=http://www.laditisnergyltd.ng/clients-2/&amp;ei=dvWDVfO0Bojs-QG-4r3ACg&amp;bvm=bv.96042044,d.cWw&amp;psig=AFQjCNFJwgbJeVbjEKd8cyNmkkgE8gn67Q&amp;ust=1434797811182740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1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12.jpe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26.png"/><Relationship Id="rId1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31.gif"/><Relationship Id="rId11" Type="http://schemas.openxmlformats.org/officeDocument/2006/relationships/image" Target="../media/image10.png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33.png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5.png"/><Relationship Id="rId1" Type="http://schemas.openxmlformats.org/officeDocument/2006/relationships/tags" Target="../tags/tag1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0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hyperlink" Target="http://www.google.co.uk/url?sa=i&amp;rct=j&amp;q=&amp;esrc=s&amp;frm=1&amp;source=images&amp;cd=&amp;cad=rja&amp;uact=8&amp;ved=0CAcQjRw&amp;url=http://www.laditisnergyltd.ng/clients-2/&amp;ei=dvWDVfO0Bojs-QG-4r3ACg&amp;bvm=bv.96042044,d.cWw&amp;psig=AFQjCNFJwgbJeVbjEKd8cyNmkkgE8gn67Q&amp;ust=14347978111827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Title 1">
            <a:extLst>
              <a:ext uri="{FF2B5EF4-FFF2-40B4-BE49-F238E27FC236}">
                <a16:creationId xmlns:a16="http://schemas.microsoft.com/office/drawing/2014/main" id="{27AAD39E-20CF-31AA-2849-150FA942A6D7}"/>
              </a:ext>
            </a:extLst>
          </p:cNvPr>
          <p:cNvSpPr txBox="1">
            <a:spLocks/>
          </p:cNvSpPr>
          <p:nvPr/>
        </p:nvSpPr>
        <p:spPr>
          <a:xfrm>
            <a:off x="750738" y="432927"/>
            <a:ext cx="18304308" cy="946542"/>
          </a:xfrm>
          <a:prstGeom prst="rect">
            <a:avLst/>
          </a:prstGeom>
        </p:spPr>
        <p:txBody>
          <a:bodyPr/>
          <a:lstStyle>
            <a:lvl1pPr algn="l" defTabSz="1781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85729">
              <a:defRPr/>
            </a:pPr>
            <a:r>
              <a:rPr lang="en-US" sz="4773" b="1" dirty="0">
                <a:solidFill>
                  <a:srgbClr val="1C4589"/>
                </a:solidFill>
                <a:latin typeface="Avenir LT Std 45 Book" panose="020B0502020203020204" pitchFamily="34" charset="0"/>
              </a:rPr>
              <a:t>Select Credentials – Capital Markets (1/3)</a:t>
            </a:r>
            <a:endParaRPr lang="en-GB" sz="4773" b="1" dirty="0">
              <a:solidFill>
                <a:srgbClr val="1C4589"/>
              </a:solidFill>
              <a:latin typeface="Avenir LT Std 45 Book" panose="020B0502020203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FF9330-C676-C4C1-88A6-472A84F019EF}"/>
              </a:ext>
            </a:extLst>
          </p:cNvPr>
          <p:cNvGrpSpPr/>
          <p:nvPr/>
        </p:nvGrpSpPr>
        <p:grpSpPr>
          <a:xfrm>
            <a:off x="1552133" y="5309066"/>
            <a:ext cx="3724587" cy="3403252"/>
            <a:chOff x="9073504" y="4553354"/>
            <a:chExt cx="1911193" cy="1746307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DD4DBF3-DC3D-40A7-F19A-3208346E4F65}"/>
                </a:ext>
              </a:extLst>
            </p:cNvPr>
            <p:cNvSpPr/>
            <p:nvPr/>
          </p:nvSpPr>
          <p:spPr bwMode="auto">
            <a:xfrm>
              <a:off x="9094671" y="5318303"/>
              <a:ext cx="1890026" cy="943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70586">
                <a:defRPr/>
              </a:pPr>
              <a:r>
                <a: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rPr>
                <a:t>Joint Arranger</a:t>
              </a:r>
              <a:br>
                <a: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rPr>
              </a:br>
              <a:endParaRPr lang="en-US" sz="1945" b="1" dirty="0">
                <a:solidFill>
                  <a:srgbClr val="1F497D">
                    <a:lumMod val="75000"/>
                  </a:srgbClr>
                </a:solidFill>
                <a:latin typeface="Avenir LT Std 55 Roman" panose="020B0703020203020204" pitchFamily="34" charset="0"/>
                <a:ea typeface="ＭＳ Ｐゴシック" pitchFamily="34" charset="-128"/>
              </a:endParaRPr>
            </a:p>
            <a:p>
              <a:pPr algn="ctr" defTabSz="370586">
                <a:defRPr/>
              </a:pPr>
              <a:r>
                <a:rPr lang="de-DE" sz="1619" b="1" dirty="0">
                  <a:solidFill>
                    <a:prstClr val="black"/>
                  </a:solidFill>
                  <a:latin typeface="Avenir LT Std 55 Roman" panose="020B0703020203020204" pitchFamily="34" charset="0"/>
                  <a:ea typeface="ＭＳ Ｐゴシック" pitchFamily="34" charset="-128"/>
                </a:rPr>
                <a:t>Zeenab Foods Limited</a:t>
              </a:r>
            </a:p>
            <a:p>
              <a:pPr algn="ctr" defTabSz="370586">
                <a:defRPr/>
              </a:pPr>
              <a:r>
                <a: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rPr>
                <a:t>Issuance of a </a:t>
              </a:r>
              <a:r>
                <a: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₦6Bn Series 3 (Tranche A &amp; B) Commercial Paper</a:t>
              </a:r>
            </a:p>
            <a:p>
              <a:pPr algn="ctr" defTabSz="370586">
                <a:defRPr/>
              </a:pPr>
              <a:endParaRPr lang="en-GB" sz="1460" dirty="0">
                <a:solidFill>
                  <a:prstClr val="black"/>
                </a:solidFill>
                <a:latin typeface="Avenir LT Std 45 Book" panose="020B0502020203020204" pitchFamily="34" charset="0"/>
                <a:ea typeface="ＭＳ Ｐゴシック" pitchFamily="34" charset="-128"/>
              </a:endParaRPr>
            </a:p>
            <a:p>
              <a:pPr algn="ctr" defTabSz="370586">
                <a:defRPr/>
              </a:pPr>
              <a:r>
                <a: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rPr>
                <a:t>(2025)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6238E4E-57AA-9907-F647-07038B579D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73094" y="5336755"/>
              <a:ext cx="1489489" cy="0"/>
            </a:xfrm>
            <a:prstGeom prst="line">
              <a:avLst/>
            </a:prstGeom>
            <a:ln>
              <a:solidFill>
                <a:srgbClr val="0D3A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F58F41-570F-5009-FDE2-74E3509357A8}"/>
                </a:ext>
              </a:extLst>
            </p:cNvPr>
            <p:cNvGrpSpPr/>
            <p:nvPr/>
          </p:nvGrpSpPr>
          <p:grpSpPr>
            <a:xfrm>
              <a:off x="9073504" y="4553354"/>
              <a:ext cx="1890026" cy="1746307"/>
              <a:chOff x="9073504" y="4553354"/>
              <a:chExt cx="1890026" cy="1746307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CE64B63-4092-DA1F-4FF9-A821A2AA0263}"/>
                  </a:ext>
                </a:extLst>
              </p:cNvPr>
              <p:cNvSpPr/>
              <p:nvPr/>
            </p:nvSpPr>
            <p:spPr>
              <a:xfrm>
                <a:off x="9073504" y="4553354"/>
                <a:ext cx="1890026" cy="1746307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75C59CE-0960-FA7E-CA09-EA4E39A73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470954" y="4638466"/>
                <a:ext cx="1010139" cy="58369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2EC4A5-F7C1-77AC-84EA-6F7451502B80}"/>
              </a:ext>
            </a:extLst>
          </p:cNvPr>
          <p:cNvGrpSpPr/>
          <p:nvPr/>
        </p:nvGrpSpPr>
        <p:grpSpPr>
          <a:xfrm>
            <a:off x="17699670" y="1572213"/>
            <a:ext cx="3728408" cy="3409602"/>
            <a:chOff x="653471" y="2968573"/>
            <a:chExt cx="1934490" cy="158276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119A8B2-69BF-73FE-3634-539CFFD6F089}"/>
                </a:ext>
              </a:extLst>
            </p:cNvPr>
            <p:cNvGrpSpPr/>
            <p:nvPr/>
          </p:nvGrpSpPr>
          <p:grpSpPr>
            <a:xfrm>
              <a:off x="653471" y="2968573"/>
              <a:ext cx="1934490" cy="1582762"/>
              <a:chOff x="797218" y="1050260"/>
              <a:chExt cx="1846731" cy="154533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74D25E-3C3B-C369-A18E-B5FEB6DE4AF4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24157" cy="83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Smart Residences Limited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₦2.5Bn Series 2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(2025)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2919288-9245-1E5C-3385-37978118DDBB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23830C4-0A02-B2EF-9207-4E76839967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 descr="A logo with black and yellow letters&#10;&#10;Description automatically generated">
              <a:extLst>
                <a:ext uri="{FF2B5EF4-FFF2-40B4-BE49-F238E27FC236}">
                  <a16:creationId xmlns:a16="http://schemas.microsoft.com/office/drawing/2014/main" id="{09636524-FAB6-E297-1C45-726985871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389" y="3011505"/>
              <a:ext cx="1221087" cy="6480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169B7A-A164-5082-C639-D344ACA5D639}"/>
              </a:ext>
            </a:extLst>
          </p:cNvPr>
          <p:cNvGrpSpPr/>
          <p:nvPr/>
        </p:nvGrpSpPr>
        <p:grpSpPr>
          <a:xfrm>
            <a:off x="13664629" y="1708823"/>
            <a:ext cx="3679280" cy="3338590"/>
            <a:chOff x="769557" y="2645573"/>
            <a:chExt cx="1932360" cy="175343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FC932E-EAB5-FEF0-D873-D251296EB55B}"/>
                </a:ext>
              </a:extLst>
            </p:cNvPr>
            <p:cNvGrpSpPr/>
            <p:nvPr/>
          </p:nvGrpSpPr>
          <p:grpSpPr>
            <a:xfrm>
              <a:off x="769557" y="2645573"/>
              <a:ext cx="1932360" cy="1753430"/>
              <a:chOff x="797218" y="1050260"/>
              <a:chExt cx="1867413" cy="154533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F2E4AA-85C1-5B36-EC67-721B62DBFBDA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2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MeCure Industries Plc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₦9.9Bn Series 7 &amp; 8 Commercial Paper</a:t>
                </a: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endPara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(2025)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A6ED9C5-7DE8-5920-3000-007DF657BCB2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6E12026-7F7C-3B03-9185-7921F88BE6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944F5E2-C347-4318-1B92-895A528F3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" r="1781"/>
            <a:stretch/>
          </p:blipFill>
          <p:spPr bwMode="auto">
            <a:xfrm>
              <a:off x="1245668" y="2768390"/>
              <a:ext cx="957363" cy="65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0A393DC-8BAA-5F7A-6E17-6538A9E9986F}"/>
              </a:ext>
            </a:extLst>
          </p:cNvPr>
          <p:cNvGrpSpPr/>
          <p:nvPr/>
        </p:nvGrpSpPr>
        <p:grpSpPr>
          <a:xfrm>
            <a:off x="5472300" y="1728987"/>
            <a:ext cx="3679280" cy="3338590"/>
            <a:chOff x="4979756" y="798043"/>
            <a:chExt cx="1887945" cy="171312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48A4059-360D-3346-476F-E9616DE761E8}"/>
                </a:ext>
              </a:extLst>
            </p:cNvPr>
            <p:cNvGrpSpPr/>
            <p:nvPr/>
          </p:nvGrpSpPr>
          <p:grpSpPr>
            <a:xfrm>
              <a:off x="4979756" y="798043"/>
              <a:ext cx="1887945" cy="1713127"/>
              <a:chOff x="797218" y="1050260"/>
              <a:chExt cx="1867413" cy="154533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10EB963-1F6C-1B50-1D09-A74B9BD9EAC5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2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Dangote Sugar Refinery Plc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₦50Bn Series 8 &amp; 9 Commercial Paper</a:t>
                </a: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endPara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(2025)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C610348-DCF1-23A3-8E22-83D34B200BF3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55F17D4-0C33-ACFA-2975-5E7F96AD81C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73A062E-D2B4-F511-8CB1-E4BEBFDE781E}"/>
                </a:ext>
              </a:extLst>
            </p:cNvPr>
            <p:cNvSpPr/>
            <p:nvPr/>
          </p:nvSpPr>
          <p:spPr bwMode="auto">
            <a:xfrm>
              <a:off x="5132335" y="919475"/>
              <a:ext cx="1580748" cy="200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70586">
                <a:defRPr/>
              </a:pPr>
              <a:endParaRPr lang="en-US" sz="1945" b="1" dirty="0">
                <a:solidFill>
                  <a:srgbClr val="1F497D">
                    <a:lumMod val="75000"/>
                  </a:srgbClr>
                </a:solidFill>
                <a:latin typeface="Avenir LT Std 55 Roman" panose="020B0703020203020204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FAF8C1-5B23-2770-E577-1240B1377C8A}"/>
              </a:ext>
            </a:extLst>
          </p:cNvPr>
          <p:cNvGrpSpPr/>
          <p:nvPr/>
        </p:nvGrpSpPr>
        <p:grpSpPr>
          <a:xfrm>
            <a:off x="9588839" y="1728987"/>
            <a:ext cx="3679280" cy="3338590"/>
            <a:chOff x="797218" y="1050260"/>
            <a:chExt cx="1867413" cy="154533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8481914-D746-B6B4-0BC8-EA65604F405E}"/>
                </a:ext>
              </a:extLst>
            </p:cNvPr>
            <p:cNvSpPr/>
            <p:nvPr/>
          </p:nvSpPr>
          <p:spPr bwMode="auto">
            <a:xfrm>
              <a:off x="817900" y="1727176"/>
              <a:ext cx="1846731" cy="832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62038">
                <a:defRPr/>
              </a:pPr>
              <a:r>
                <a: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rPr>
                <a:t>Joint Arranger</a:t>
              </a:r>
            </a:p>
            <a:p>
              <a:pPr algn="ctr" defTabSz="362038">
                <a:defRPr/>
              </a:pPr>
              <a:endParaRPr lang="en-US" sz="1900" b="1" dirty="0">
                <a:solidFill>
                  <a:srgbClr val="1F497D">
                    <a:lumMod val="75000"/>
                  </a:srgbClr>
                </a:solidFill>
                <a:latin typeface="Avenir LT Std 55 Roman" panose="020B0703020203020204" pitchFamily="34" charset="0"/>
                <a:ea typeface="ＭＳ Ｐゴシック" pitchFamily="34" charset="-128"/>
              </a:endParaRPr>
            </a:p>
            <a:p>
              <a:pPr algn="ctr" defTabSz="362038">
                <a:defRPr/>
              </a:pPr>
              <a:r>
                <a:rPr lang="de-DE" sz="1582" b="1" dirty="0">
                  <a:solidFill>
                    <a:prstClr val="black"/>
                  </a:solidFill>
                  <a:latin typeface="Avenir LT Std 55 Roman" panose="020B0703020203020204" pitchFamily="34" charset="0"/>
                  <a:ea typeface="ＭＳ Ｐゴシック" pitchFamily="34" charset="-128"/>
                </a:rPr>
                <a:t>ARN Foods Limited</a:t>
              </a:r>
            </a:p>
            <a:p>
              <a:pPr algn="ctr" defTabSz="362038">
                <a:defRPr/>
              </a:pPr>
              <a:r>
                <a: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rPr>
                <a:t>Issuance of a </a:t>
              </a:r>
              <a:r>
                <a: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₦3.86Bn Series 1 Commercial Paper</a:t>
              </a:r>
              <a:endParaRPr lang="en-GB" sz="1427" dirty="0">
                <a:solidFill>
                  <a:prstClr val="black"/>
                </a:solidFill>
                <a:latin typeface="Avenir LT Std 45 Book" panose="020B0502020203020204" pitchFamily="34" charset="0"/>
                <a:ea typeface="ＭＳ Ｐゴシック" pitchFamily="34" charset="-128"/>
              </a:endParaRPr>
            </a:p>
            <a:p>
              <a:pPr algn="ctr" defTabSz="362038">
                <a:defRPr/>
              </a:pPr>
              <a:endParaRPr lang="en-US" sz="1427" dirty="0">
                <a:solidFill>
                  <a:prstClr val="black"/>
                </a:solidFill>
                <a:latin typeface="Avenir LT Std 45 Book" panose="020B0502020203020204" pitchFamily="34" charset="0"/>
                <a:ea typeface="ＭＳ Ｐゴシック" pitchFamily="34" charset="-128"/>
              </a:endParaRPr>
            </a:p>
            <a:p>
              <a:pPr algn="ctr" defTabSz="362038">
                <a:defRPr/>
              </a:pPr>
              <a:r>
                <a: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rPr>
                <a:t>(2025)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C4702F-4916-11C5-5A7C-43F769A04F57}"/>
                </a:ext>
              </a:extLst>
            </p:cNvPr>
            <p:cNvSpPr/>
            <p:nvPr/>
          </p:nvSpPr>
          <p:spPr>
            <a:xfrm>
              <a:off x="797218" y="1050260"/>
              <a:ext cx="1846731" cy="1545336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62038">
                <a:defRPr/>
              </a:pPr>
              <a:endParaRPr lang="en-US" sz="1267">
                <a:solidFill>
                  <a:prstClr val="white"/>
                </a:solidFill>
                <a:latin typeface="Avenir LT Std 45 Book" panose="020B0502020203020204" pitchFamily="34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9AFB496-0193-0082-6895-0E500721B6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2236" y="1743505"/>
              <a:ext cx="1455369" cy="0"/>
            </a:xfrm>
            <a:prstGeom prst="line">
              <a:avLst/>
            </a:prstGeom>
            <a:ln>
              <a:solidFill>
                <a:srgbClr val="0D3A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F8ECE8C-52B8-1A89-F5DD-73528A2763A3}"/>
              </a:ext>
            </a:extLst>
          </p:cNvPr>
          <p:cNvGrpSpPr/>
          <p:nvPr/>
        </p:nvGrpSpPr>
        <p:grpSpPr>
          <a:xfrm>
            <a:off x="1587736" y="9002643"/>
            <a:ext cx="3680541" cy="3335073"/>
            <a:chOff x="2691455" y="2962914"/>
            <a:chExt cx="1980000" cy="161999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DE73A6D-BFE3-9B8D-5EA7-F716ED924AE3}"/>
                </a:ext>
              </a:extLst>
            </p:cNvPr>
            <p:cNvGrpSpPr/>
            <p:nvPr/>
          </p:nvGrpSpPr>
          <p:grpSpPr>
            <a:xfrm>
              <a:off x="2691455" y="2962914"/>
              <a:ext cx="1980000" cy="1619997"/>
              <a:chOff x="797218" y="1050260"/>
              <a:chExt cx="1846731" cy="154533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F058EEC-F487-CF52-0E11-DD9068C70587}"/>
                  </a:ext>
                </a:extLst>
              </p:cNvPr>
              <p:cNvSpPr/>
              <p:nvPr/>
            </p:nvSpPr>
            <p:spPr bwMode="auto">
              <a:xfrm>
                <a:off x="939903" y="1743505"/>
                <a:ext cx="1648256" cy="83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Financial Adviser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Debt Management Office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USD2.2Bn Eurobonds</a:t>
                </a:r>
              </a:p>
              <a:p>
                <a:pPr algn="ctr" defTabSz="362038">
                  <a:defRPr/>
                </a:pP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endPara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4493204-177F-42EE-3967-46674DC3AFF4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5F42720-8FCA-3810-89DF-C540E59F3F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71364AF-E651-E0D9-3533-1073F676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9382" y="3010423"/>
              <a:ext cx="877312" cy="658995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E314CC6-B773-4AF9-77C3-BAB0F89A4FFA}"/>
              </a:ext>
            </a:extLst>
          </p:cNvPr>
          <p:cNvGrpSpPr/>
          <p:nvPr/>
        </p:nvGrpSpPr>
        <p:grpSpPr>
          <a:xfrm>
            <a:off x="13705378" y="5341396"/>
            <a:ext cx="3679280" cy="3338592"/>
            <a:chOff x="9607418" y="1624316"/>
            <a:chExt cx="3765838" cy="341713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59DBE24-4DDD-8A9E-E5F9-7E22DC3F7CF6}"/>
                </a:ext>
              </a:extLst>
            </p:cNvPr>
            <p:cNvGrpSpPr/>
            <p:nvPr/>
          </p:nvGrpSpPr>
          <p:grpSpPr>
            <a:xfrm>
              <a:off x="9607418" y="1624316"/>
              <a:ext cx="3765838" cy="3417136"/>
              <a:chOff x="797218" y="1050260"/>
              <a:chExt cx="1867413" cy="1545336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5BFCDB7-1886-878A-4EF6-D237E9527E65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2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Lagos Free Zone Company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₦10.93Bn Series 9 &amp; 10 Commercial Paper</a:t>
                </a: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endPara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5EA6133-BA99-CEED-8F32-A11EDEF7626B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6FAFB4C5-C864-BDAC-94CE-4B6091E527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8" name="Picture 2" descr="Lagos Free Zone (Tolaram) | LinkedIn">
              <a:extLst>
                <a:ext uri="{FF2B5EF4-FFF2-40B4-BE49-F238E27FC236}">
                  <a16:creationId xmlns:a16="http://schemas.microsoft.com/office/drawing/2014/main" id="{D35C2A4D-6119-CB24-1481-3B1713896E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04" b="19163"/>
            <a:stretch/>
          </p:blipFill>
          <p:spPr bwMode="auto">
            <a:xfrm>
              <a:off x="10576852" y="1737154"/>
              <a:ext cx="1900535" cy="1278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F4F2026-6E41-94F6-EFD5-AE1C21771408}"/>
              </a:ext>
            </a:extLst>
          </p:cNvPr>
          <p:cNvGrpSpPr/>
          <p:nvPr/>
        </p:nvGrpSpPr>
        <p:grpSpPr>
          <a:xfrm>
            <a:off x="17680889" y="5284715"/>
            <a:ext cx="3679280" cy="3376241"/>
            <a:chOff x="13602812" y="1578095"/>
            <a:chExt cx="3765838" cy="345567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ADB1333-DA8C-5CDA-8F1A-7A21705342F7}"/>
                </a:ext>
              </a:extLst>
            </p:cNvPr>
            <p:cNvGrpSpPr/>
            <p:nvPr/>
          </p:nvGrpSpPr>
          <p:grpSpPr>
            <a:xfrm>
              <a:off x="13602812" y="1616632"/>
              <a:ext cx="3765838" cy="3417134"/>
              <a:chOff x="797218" y="1050260"/>
              <a:chExt cx="1867413" cy="1545336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5C83B2F-3FD0-D46E-A026-F84729005075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2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Dangote Sugar Refinery Plc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₦65Bn Series 6 &amp; 7 Commercial Paper</a:t>
                </a: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endPara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478744C-CFA9-E762-2111-19A5504EC9CC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0C74586-1502-0F23-AA8C-79D0238DA3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E0625360-1D1B-0734-7481-AC7F1961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6910" y="1578095"/>
              <a:ext cx="1511628" cy="1671048"/>
            </a:xfrm>
            <a:prstGeom prst="rect">
              <a:avLst/>
            </a:prstGeom>
            <a:noFill/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4CED63A-1306-7EE1-718A-2BD1562FDCED}"/>
              </a:ext>
            </a:extLst>
          </p:cNvPr>
          <p:cNvGrpSpPr/>
          <p:nvPr/>
        </p:nvGrpSpPr>
        <p:grpSpPr>
          <a:xfrm>
            <a:off x="9615133" y="5322061"/>
            <a:ext cx="3679280" cy="3338590"/>
            <a:chOff x="2915326" y="810176"/>
            <a:chExt cx="1887945" cy="1713127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A9D772B-641F-DE67-9F24-128BFC177BCD}"/>
                </a:ext>
              </a:extLst>
            </p:cNvPr>
            <p:cNvGrpSpPr/>
            <p:nvPr/>
          </p:nvGrpSpPr>
          <p:grpSpPr>
            <a:xfrm>
              <a:off x="2915326" y="810176"/>
              <a:ext cx="1887945" cy="1713127"/>
              <a:chOff x="797218" y="1050260"/>
              <a:chExt cx="1867413" cy="1545336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DD5FDA9-2CC5-898F-3FBF-59316D3907E6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2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Dangote Cement Plc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₦80n Series 17 &amp; 18 Commercial Paper</a:t>
                </a: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endPara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991598D-AF1C-21CA-ED98-ECEA167A0EA2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8D44C27B-6D5B-41E2-18CC-9F489EE638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977F4DF-3BF5-D1EB-A663-618DA0EFD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99761" y="882389"/>
              <a:ext cx="827559" cy="629332"/>
            </a:xfrm>
            <a:prstGeom prst="rect">
              <a:avLst/>
            </a:prstGeom>
          </p:spPr>
        </p:pic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5B68F3C8-D23F-9B3B-C224-2E3290DF3288}"/>
              </a:ext>
            </a:extLst>
          </p:cNvPr>
          <p:cNvGrpSpPr/>
          <p:nvPr/>
        </p:nvGrpSpPr>
        <p:grpSpPr>
          <a:xfrm>
            <a:off x="5585912" y="5341398"/>
            <a:ext cx="3679280" cy="3338590"/>
            <a:chOff x="942308" y="810232"/>
            <a:chExt cx="1887945" cy="1713127"/>
          </a:xfrm>
        </p:grpSpPr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16317CD6-692F-D1C3-BB8D-E05C3ABD3078}"/>
                </a:ext>
              </a:extLst>
            </p:cNvPr>
            <p:cNvGrpSpPr/>
            <p:nvPr/>
          </p:nvGrpSpPr>
          <p:grpSpPr>
            <a:xfrm>
              <a:off x="942308" y="810232"/>
              <a:ext cx="1887945" cy="1713127"/>
              <a:chOff x="797218" y="1050260"/>
              <a:chExt cx="1867413" cy="1545336"/>
            </a:xfrm>
          </p:grpSpPr>
          <p:sp>
            <p:nvSpPr>
              <p:cNvPr id="1031" name="Rectangle 1030">
                <a:extLst>
                  <a:ext uri="{FF2B5EF4-FFF2-40B4-BE49-F238E27FC236}">
                    <a16:creationId xmlns:a16="http://schemas.microsoft.com/office/drawing/2014/main" id="{65FAAF96-D64A-A858-9E10-C5FADD19D212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712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Issuing House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FCMB Group Plc</a:t>
                </a:r>
              </a:p>
              <a:p>
                <a:pPr algn="ctr" defTabSz="362038">
                  <a:defRPr/>
                </a:pPr>
                <a:r>
                  <a:rPr lang="en-GB" sz="116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Equity Issuance of </a:t>
                </a:r>
                <a:r>
                  <a:rPr lang="en-GB" sz="116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₦147Bn through Public Offering</a:t>
                </a: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endPara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D95BE4AE-63CD-DFEB-AFA4-2E62D85BCC98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33" name="Straight Connector 1032">
                <a:extLst>
                  <a:ext uri="{FF2B5EF4-FFF2-40B4-BE49-F238E27FC236}">
                    <a16:creationId xmlns:a16="http://schemas.microsoft.com/office/drawing/2014/main" id="{D24CC651-B822-6542-6DBE-DB31494697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0" name="Picture 1029">
              <a:extLst>
                <a:ext uri="{FF2B5EF4-FFF2-40B4-BE49-F238E27FC236}">
                  <a16:creationId xmlns:a16="http://schemas.microsoft.com/office/drawing/2014/main" id="{5AF7220D-EDCE-91B0-174E-45C60F38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0489" y="882466"/>
              <a:ext cx="629332" cy="629332"/>
            </a:xfrm>
            <a:prstGeom prst="rect">
              <a:avLst/>
            </a:prstGeom>
          </p:spPr>
        </p:pic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AFEBF1A3-578E-299E-3463-304037CABCE5}"/>
              </a:ext>
            </a:extLst>
          </p:cNvPr>
          <p:cNvGrpSpPr/>
          <p:nvPr/>
        </p:nvGrpSpPr>
        <p:grpSpPr>
          <a:xfrm>
            <a:off x="17679009" y="8981402"/>
            <a:ext cx="3679280" cy="3338590"/>
            <a:chOff x="9527166" y="9083666"/>
            <a:chExt cx="3812210" cy="3497524"/>
          </a:xfrm>
        </p:grpSpPr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B4DF954E-500F-D5D1-18DB-FCCAB7F91B5D}"/>
                </a:ext>
              </a:extLst>
            </p:cNvPr>
            <p:cNvGrpSpPr/>
            <p:nvPr/>
          </p:nvGrpSpPr>
          <p:grpSpPr>
            <a:xfrm>
              <a:off x="9527166" y="9083666"/>
              <a:ext cx="3812210" cy="3497524"/>
              <a:chOff x="797218" y="1050260"/>
              <a:chExt cx="1867413" cy="1545336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38FD9CCE-721E-9F12-304B-E990A8E757EF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731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FSDH Merchant Bank Limited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Private Placement of up to $10Mn 5.5 Year 10% Fixed Rate Subordinated Note</a:t>
                </a:r>
                <a:endPara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83509F2F-8A72-6D8B-ACFF-80F22D7FBEB2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49" name="Straight Connector 1048">
                <a:extLst>
                  <a:ext uri="{FF2B5EF4-FFF2-40B4-BE49-F238E27FC236}">
                    <a16:creationId xmlns:a16="http://schemas.microsoft.com/office/drawing/2014/main" id="{AEA8A6C1-F75D-050C-51D7-6C2AA36C8C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46" name="Picture 4" descr="logo">
              <a:extLst>
                <a:ext uri="{FF2B5EF4-FFF2-40B4-BE49-F238E27FC236}">
                  <a16:creationId xmlns:a16="http://schemas.microsoft.com/office/drawing/2014/main" id="{BFE24CFD-79D3-8FCC-BE46-1851346E4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1725" y="9181412"/>
              <a:ext cx="2007488" cy="1404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8C9BD458-4BB9-216C-FEA7-EFD6551774ED}"/>
              </a:ext>
            </a:extLst>
          </p:cNvPr>
          <p:cNvGrpSpPr/>
          <p:nvPr/>
        </p:nvGrpSpPr>
        <p:grpSpPr>
          <a:xfrm>
            <a:off x="5547348" y="9074706"/>
            <a:ext cx="3679280" cy="3338590"/>
            <a:chOff x="769557" y="2645573"/>
            <a:chExt cx="1932360" cy="1753430"/>
          </a:xfrm>
        </p:grpSpPr>
        <p:grpSp>
          <p:nvGrpSpPr>
            <p:cNvPr id="1051" name="Group 1050">
              <a:extLst>
                <a:ext uri="{FF2B5EF4-FFF2-40B4-BE49-F238E27FC236}">
                  <a16:creationId xmlns:a16="http://schemas.microsoft.com/office/drawing/2014/main" id="{9E307160-F775-7214-78DE-B998EDCB7887}"/>
                </a:ext>
              </a:extLst>
            </p:cNvPr>
            <p:cNvGrpSpPr/>
            <p:nvPr/>
          </p:nvGrpSpPr>
          <p:grpSpPr>
            <a:xfrm>
              <a:off x="769557" y="2645573"/>
              <a:ext cx="1932360" cy="1753430"/>
              <a:chOff x="797218" y="1050260"/>
              <a:chExt cx="1867413" cy="1545336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BFBED8A7-BF6D-CE97-EED9-59702799C5C5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2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MeCure Industries Plc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₦9.3Bn Series 1 &amp; 2 Commercial Paper</a:t>
                </a: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endPara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CA34BC32-0D1A-A574-A500-14A5C4C1913F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CC10399E-4640-1061-B39E-1593ABB4FB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0E442A7E-6E0B-33D4-E76B-F269AE3CFB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" r="1781"/>
            <a:stretch/>
          </p:blipFill>
          <p:spPr bwMode="auto">
            <a:xfrm>
              <a:off x="1245668" y="2768390"/>
              <a:ext cx="957363" cy="65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9337E8C7-CC69-9C59-0CB5-C8993E639448}"/>
              </a:ext>
            </a:extLst>
          </p:cNvPr>
          <p:cNvGrpSpPr/>
          <p:nvPr/>
        </p:nvGrpSpPr>
        <p:grpSpPr>
          <a:xfrm>
            <a:off x="9655882" y="9048042"/>
            <a:ext cx="3679280" cy="3338590"/>
            <a:chOff x="2820314" y="2645888"/>
            <a:chExt cx="1932360" cy="1753430"/>
          </a:xfrm>
        </p:grpSpPr>
        <p:grpSp>
          <p:nvGrpSpPr>
            <p:cNvPr id="1057" name="Group 1056">
              <a:extLst>
                <a:ext uri="{FF2B5EF4-FFF2-40B4-BE49-F238E27FC236}">
                  <a16:creationId xmlns:a16="http://schemas.microsoft.com/office/drawing/2014/main" id="{FB9CEDCF-2028-3685-E959-C02247EB5EE0}"/>
                </a:ext>
              </a:extLst>
            </p:cNvPr>
            <p:cNvGrpSpPr/>
            <p:nvPr/>
          </p:nvGrpSpPr>
          <p:grpSpPr>
            <a:xfrm>
              <a:off x="2820314" y="2645888"/>
              <a:ext cx="1932360" cy="1753430"/>
              <a:chOff x="797218" y="1050260"/>
              <a:chExt cx="1867413" cy="1545336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B353650B-C2FF-ACC1-CE91-7422BC195B00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2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Neveah Limited 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₦4.Bn Series 16 &amp; 17 Commercial Paper</a:t>
                </a: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endPara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E7A4FAB9-3A60-D2D3-060F-5549E9929CBB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61" name="Straight Connector 1060">
                <a:extLst>
                  <a:ext uri="{FF2B5EF4-FFF2-40B4-BE49-F238E27FC236}">
                    <a16:creationId xmlns:a16="http://schemas.microsoft.com/office/drawing/2014/main" id="{FC6A5BD4-1AC1-5E03-B4C8-B5B30B0731A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58" name="Picture 1057" descr="A close-up of a logo&#10;&#10;Description automatically generated">
              <a:extLst>
                <a:ext uri="{FF2B5EF4-FFF2-40B4-BE49-F238E27FC236}">
                  <a16:creationId xmlns:a16="http://schemas.microsoft.com/office/drawing/2014/main" id="{1F58C8CF-8584-AE91-717E-A492121A6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998" y="2749189"/>
              <a:ext cx="1823352" cy="441360"/>
            </a:xfrm>
            <a:prstGeom prst="rect">
              <a:avLst/>
            </a:prstGeom>
          </p:spPr>
        </p:pic>
      </p:grp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507C16D4-FB08-E8E8-0805-5CD8B774BE62}"/>
              </a:ext>
            </a:extLst>
          </p:cNvPr>
          <p:cNvGrpSpPr/>
          <p:nvPr/>
        </p:nvGrpSpPr>
        <p:grpSpPr>
          <a:xfrm>
            <a:off x="13636267" y="8960427"/>
            <a:ext cx="3679280" cy="3338590"/>
            <a:chOff x="4921896" y="2677561"/>
            <a:chExt cx="1932360" cy="1753430"/>
          </a:xfrm>
        </p:grpSpPr>
        <p:grpSp>
          <p:nvGrpSpPr>
            <p:cNvPr id="1064" name="Group 1063">
              <a:extLst>
                <a:ext uri="{FF2B5EF4-FFF2-40B4-BE49-F238E27FC236}">
                  <a16:creationId xmlns:a16="http://schemas.microsoft.com/office/drawing/2014/main" id="{C4B84104-95C9-926A-A5BA-2FD682AF3456}"/>
                </a:ext>
              </a:extLst>
            </p:cNvPr>
            <p:cNvGrpSpPr/>
            <p:nvPr/>
          </p:nvGrpSpPr>
          <p:grpSpPr>
            <a:xfrm>
              <a:off x="4921896" y="2677561"/>
              <a:ext cx="1932360" cy="1753430"/>
              <a:chOff x="797218" y="1050260"/>
              <a:chExt cx="1867413" cy="1545336"/>
            </a:xfrm>
          </p:grpSpPr>
          <p:sp>
            <p:nvSpPr>
              <p:cNvPr id="1066" name="Rectangle 1065">
                <a:extLst>
                  <a:ext uri="{FF2B5EF4-FFF2-40B4-BE49-F238E27FC236}">
                    <a16:creationId xmlns:a16="http://schemas.microsoft.com/office/drawing/2014/main" id="{E71146DC-3C61-8A85-9AB5-AA8D715D4BFF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2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C &amp; I Leasing Plc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₦8.1Bn Series 4 Commercial Paper</a:t>
                </a: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endPara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1067" name="Rectangle 1066">
                <a:extLst>
                  <a:ext uri="{FF2B5EF4-FFF2-40B4-BE49-F238E27FC236}">
                    <a16:creationId xmlns:a16="http://schemas.microsoft.com/office/drawing/2014/main" id="{CEDC5822-CFA1-9D82-2891-92374AFE5B6C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91E17E1D-7622-E6CB-ED51-29F01697D3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65" name="Picture 2" descr="C:\Documents and Settings\EAgbeyi\My Documents\My Pictures\CILEASING (1).jpg">
              <a:extLst>
                <a:ext uri="{FF2B5EF4-FFF2-40B4-BE49-F238E27FC236}">
                  <a16:creationId xmlns:a16="http://schemas.microsoft.com/office/drawing/2014/main" id="{D36A0FA8-E21A-5E0B-A23A-F62163319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984" y="2699733"/>
              <a:ext cx="1095342" cy="65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1E9DEC8-0B60-215C-AEDC-E2F832BBDC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72" y="1686978"/>
            <a:ext cx="1476883" cy="1632638"/>
          </a:xfrm>
          <a:prstGeom prst="rect">
            <a:avLst/>
          </a:prstGeom>
          <a:noFill/>
        </p:spPr>
      </p:pic>
      <p:pic>
        <p:nvPicPr>
          <p:cNvPr id="1026" name="Picture 2" descr="ARN Foods | LinkedIn">
            <a:extLst>
              <a:ext uri="{FF2B5EF4-FFF2-40B4-BE49-F238E27FC236}">
                <a16:creationId xmlns:a16="http://schemas.microsoft.com/office/drawing/2014/main" id="{2C259A47-45A2-5F18-D94F-D693AD05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836" y="1785299"/>
            <a:ext cx="2085277" cy="13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E455172-373B-1D30-1F58-4B89600D5CDC}"/>
              </a:ext>
            </a:extLst>
          </p:cNvPr>
          <p:cNvGrpSpPr/>
          <p:nvPr/>
        </p:nvGrpSpPr>
        <p:grpSpPr>
          <a:xfrm>
            <a:off x="1395644" y="1670224"/>
            <a:ext cx="3789874" cy="3380706"/>
            <a:chOff x="817900" y="1049290"/>
            <a:chExt cx="1865946" cy="154533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7972D7B-F30A-78CD-B0E4-040E3727FC29}"/>
                </a:ext>
              </a:extLst>
            </p:cNvPr>
            <p:cNvSpPr/>
            <p:nvPr/>
          </p:nvSpPr>
          <p:spPr bwMode="auto">
            <a:xfrm>
              <a:off x="817900" y="1727176"/>
              <a:ext cx="1846731" cy="840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70586">
                <a:defRPr/>
              </a:pPr>
              <a:r>
                <a: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rPr>
                <a:t>Joint Arranger</a:t>
              </a:r>
              <a:br>
                <a: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rPr>
              </a:br>
              <a:endParaRPr lang="en-US" sz="1945" b="1" dirty="0">
                <a:solidFill>
                  <a:srgbClr val="1F497D">
                    <a:lumMod val="75000"/>
                  </a:srgbClr>
                </a:solidFill>
                <a:latin typeface="Avenir LT Std 55 Roman" panose="020B0703020203020204" pitchFamily="34" charset="0"/>
                <a:ea typeface="ＭＳ Ｐゴシック" pitchFamily="34" charset="-128"/>
              </a:endParaRPr>
            </a:p>
            <a:p>
              <a:pPr algn="ctr" defTabSz="370586">
                <a:defRPr/>
              </a:pPr>
              <a:r>
                <a:rPr lang="de-DE" sz="1619" b="1" dirty="0">
                  <a:solidFill>
                    <a:prstClr val="black"/>
                  </a:solidFill>
                  <a:latin typeface="Avenir LT Std 55 Roman" panose="020B0703020203020204" pitchFamily="34" charset="0"/>
                  <a:ea typeface="ＭＳ Ｐゴシック" pitchFamily="34" charset="-128"/>
                </a:rPr>
                <a:t>UAC Nigeria PLC</a:t>
              </a:r>
            </a:p>
            <a:p>
              <a:pPr algn="ctr" defTabSz="370586">
                <a:defRPr/>
              </a:pPr>
              <a:r>
                <a: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rPr>
                <a:t>Issuance of a </a:t>
              </a:r>
              <a:r>
                <a: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₦18.9Bn Series 9 &amp; 10 Commercial Paper</a:t>
              </a:r>
              <a:endParaRPr lang="en-GB" sz="1460" dirty="0">
                <a:solidFill>
                  <a:prstClr val="black"/>
                </a:solidFill>
                <a:latin typeface="Avenir LT Std 45 Book" panose="020B0502020203020204" pitchFamily="34" charset="0"/>
                <a:ea typeface="ＭＳ Ｐゴシック" pitchFamily="34" charset="-128"/>
              </a:endParaRPr>
            </a:p>
            <a:p>
              <a:pPr algn="ctr" defTabSz="370586">
                <a:defRPr/>
              </a:pPr>
              <a:endParaRPr lang="en-US" sz="1460" dirty="0">
                <a:solidFill>
                  <a:prstClr val="black"/>
                </a:solidFill>
                <a:latin typeface="Avenir LT Std 45 Book" panose="020B0502020203020204" pitchFamily="34" charset="0"/>
                <a:ea typeface="ＭＳ Ｐゴシック" pitchFamily="34" charset="-128"/>
              </a:endParaRPr>
            </a:p>
            <a:p>
              <a:pPr algn="ctr" defTabSz="370586">
                <a:defRPr/>
              </a:pPr>
              <a:r>
                <a: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rPr>
                <a:t>(2025)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A974D6-0691-1DF7-99E8-0360C0BA0543}"/>
                </a:ext>
              </a:extLst>
            </p:cNvPr>
            <p:cNvSpPr/>
            <p:nvPr/>
          </p:nvSpPr>
          <p:spPr>
            <a:xfrm>
              <a:off x="837115" y="1049290"/>
              <a:ext cx="1846731" cy="1545336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586">
                <a:defRPr/>
              </a:pPr>
              <a:endParaRPr lang="en-US" sz="1296">
                <a:solidFill>
                  <a:prstClr val="white"/>
                </a:solidFill>
                <a:latin typeface="Avenir LT Std 45 Book" panose="020B050202020302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441132-B47A-AFD1-637F-EB0AA8C228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2236" y="1743505"/>
              <a:ext cx="1455369" cy="0"/>
            </a:xfrm>
            <a:prstGeom prst="line">
              <a:avLst/>
            </a:prstGeom>
            <a:ln>
              <a:solidFill>
                <a:srgbClr val="0D3A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C966C83C-538C-18CD-7BB5-5576786D89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98894" y="1777403"/>
            <a:ext cx="1365101" cy="13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8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4D04-7B80-797B-ED87-2BBF47FB9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Title 1">
            <a:extLst>
              <a:ext uri="{FF2B5EF4-FFF2-40B4-BE49-F238E27FC236}">
                <a16:creationId xmlns:a16="http://schemas.microsoft.com/office/drawing/2014/main" id="{59CA6922-AD48-312D-1AC1-CCC98B3C684C}"/>
              </a:ext>
            </a:extLst>
          </p:cNvPr>
          <p:cNvSpPr txBox="1">
            <a:spLocks/>
          </p:cNvSpPr>
          <p:nvPr/>
        </p:nvSpPr>
        <p:spPr>
          <a:xfrm>
            <a:off x="1006546" y="580188"/>
            <a:ext cx="17883581" cy="924785"/>
          </a:xfrm>
          <a:prstGeom prst="rect">
            <a:avLst/>
          </a:prstGeom>
        </p:spPr>
        <p:txBody>
          <a:bodyPr/>
          <a:lstStyle>
            <a:lvl1pPr algn="l" defTabSz="1781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49152">
              <a:defRPr/>
            </a:pPr>
            <a:r>
              <a:rPr lang="en-US" sz="4663" b="1" dirty="0">
                <a:solidFill>
                  <a:srgbClr val="1C4589"/>
                </a:solidFill>
                <a:latin typeface="Avenir LT Std 45 Book" panose="020B0502020203020204" pitchFamily="34" charset="0"/>
              </a:rPr>
              <a:t>Select Credentials – Capital Markets (2/3)</a:t>
            </a:r>
            <a:endParaRPr lang="en-GB" sz="4663" b="1" dirty="0">
              <a:solidFill>
                <a:srgbClr val="1C4589"/>
              </a:solidFill>
              <a:latin typeface="Avenir LT Std 45 Book" panose="020B0502020203020204" pitchFamily="34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D401273-052A-CC3A-B038-AAFD9F4B6520}"/>
              </a:ext>
            </a:extLst>
          </p:cNvPr>
          <p:cNvGrpSpPr/>
          <p:nvPr/>
        </p:nvGrpSpPr>
        <p:grpSpPr>
          <a:xfrm>
            <a:off x="9705295" y="1805740"/>
            <a:ext cx="3641058" cy="3307522"/>
            <a:chOff x="4936030" y="4567066"/>
            <a:chExt cx="1912286" cy="173711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F85B7A8-06D2-4338-C3B2-1E6062385361}"/>
                </a:ext>
              </a:extLst>
            </p:cNvPr>
            <p:cNvGrpSpPr/>
            <p:nvPr/>
          </p:nvGrpSpPr>
          <p:grpSpPr>
            <a:xfrm>
              <a:off x="4936030" y="4567066"/>
              <a:ext cx="1912286" cy="1737113"/>
              <a:chOff x="797218" y="1050260"/>
              <a:chExt cx="1846731" cy="154533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90F535-2DAD-219D-7EA7-E9124DD25A46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06245" cy="840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MeCure Industries PLC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₦6.5Bn Series 12 Commercial Paper</a:t>
                </a: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endPara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98366F-02B6-C512-7E69-F19A71688CDE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A4C910B-3010-5E54-C192-36BA340F893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494F1A-D418-51D8-30F5-BD4D0DEF5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" r="1781"/>
            <a:stretch/>
          </p:blipFill>
          <p:spPr bwMode="auto">
            <a:xfrm>
              <a:off x="5422980" y="4694275"/>
              <a:ext cx="957363" cy="65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07E3DA1-CEF3-5447-A24B-64839D485628}"/>
              </a:ext>
            </a:extLst>
          </p:cNvPr>
          <p:cNvGrpSpPr/>
          <p:nvPr/>
        </p:nvGrpSpPr>
        <p:grpSpPr>
          <a:xfrm>
            <a:off x="13712331" y="1758285"/>
            <a:ext cx="3665960" cy="3369136"/>
            <a:chOff x="9614525" y="9005247"/>
            <a:chExt cx="3752205" cy="344839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468A636-222C-F292-ED70-5C9FBDE191CA}"/>
                </a:ext>
              </a:extLst>
            </p:cNvPr>
            <p:cNvGrpSpPr/>
            <p:nvPr/>
          </p:nvGrpSpPr>
          <p:grpSpPr>
            <a:xfrm>
              <a:off x="9614525" y="9059896"/>
              <a:ext cx="3752205" cy="3393748"/>
              <a:chOff x="797218" y="1050260"/>
              <a:chExt cx="1846731" cy="154533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FFB23F9-52CE-8057-620B-04447041959B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50676" cy="838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Dangote Sugar Refinery Plc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₦42.79Bn Series 4 &amp; 5 Commercial Paper</a:t>
                </a: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endPara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B47DA58-FF6E-C986-8D0A-361E428E721E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BC4714A-EA86-0D9A-2986-D46F547CFF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D458587-1FCC-A8F2-80A1-9653DC1D9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7846" y="9005247"/>
              <a:ext cx="1511628" cy="1671048"/>
            </a:xfrm>
            <a:prstGeom prst="rect">
              <a:avLst/>
            </a:prstGeom>
            <a:noFill/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FA6798-19AB-2511-3ECB-580C7AE474B7}"/>
              </a:ext>
            </a:extLst>
          </p:cNvPr>
          <p:cNvGrpSpPr/>
          <p:nvPr/>
        </p:nvGrpSpPr>
        <p:grpSpPr>
          <a:xfrm>
            <a:off x="17720472" y="1736157"/>
            <a:ext cx="3665960" cy="3298941"/>
            <a:chOff x="2690381" y="4799220"/>
            <a:chExt cx="1980000" cy="161999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E3AE270-818A-7B08-220A-C899163358F5}"/>
                </a:ext>
              </a:extLst>
            </p:cNvPr>
            <p:cNvGrpSpPr/>
            <p:nvPr/>
          </p:nvGrpSpPr>
          <p:grpSpPr>
            <a:xfrm>
              <a:off x="2690381" y="4799220"/>
              <a:ext cx="1980000" cy="1619997"/>
              <a:chOff x="797218" y="1050260"/>
              <a:chExt cx="1846731" cy="154533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FB7F518-8FEE-913B-58E0-743AFC8D7095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60088" cy="842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Fidson Healthcare PLC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₦12.69Bn Series 9 &amp; 10 Commercial Paper</a:t>
                </a: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endPara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2B159D1-FFC2-2495-5F42-950B3B27BD4C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CEED45-AF57-1438-067A-4231FD3D56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3A84303-390F-6CBC-5FF5-A974DB999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3992" y="4848693"/>
              <a:ext cx="672181" cy="67217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5669C7-3071-F9DA-3DD3-E78A847C7309}"/>
              </a:ext>
            </a:extLst>
          </p:cNvPr>
          <p:cNvGrpSpPr/>
          <p:nvPr/>
        </p:nvGrpSpPr>
        <p:grpSpPr>
          <a:xfrm>
            <a:off x="5753349" y="1754135"/>
            <a:ext cx="3667852" cy="3308983"/>
            <a:chOff x="2690381" y="4799220"/>
            <a:chExt cx="1980000" cy="16199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8D38C9-21E9-F2A0-0DB7-BE3834C076D7}"/>
                </a:ext>
              </a:extLst>
            </p:cNvPr>
            <p:cNvGrpSpPr/>
            <p:nvPr/>
          </p:nvGrpSpPr>
          <p:grpSpPr>
            <a:xfrm>
              <a:off x="2690381" y="4799220"/>
              <a:ext cx="1980000" cy="1619997"/>
              <a:chOff x="797218" y="1050260"/>
              <a:chExt cx="1846731" cy="154533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EA2E49C-E372-5077-0B1B-E3F27054403B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16869" cy="84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Fidson Healthcare PLC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₦4.5Bn Series 11 Commercial Paper</a:t>
                </a:r>
              </a:p>
              <a:p>
                <a:pPr algn="ctr" defTabSz="362038">
                  <a:defRPr/>
                </a:pP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713E438-B39D-8506-A8B3-F100985FB31C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6716959-1DB9-48CB-44BC-1C8B476974D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60A220F-8571-4D97-1E71-5DB6E2C18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3992" y="4848693"/>
              <a:ext cx="672181" cy="67217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5DF5011-52E8-EAF9-834E-D5915965C769}"/>
              </a:ext>
            </a:extLst>
          </p:cNvPr>
          <p:cNvGrpSpPr/>
          <p:nvPr/>
        </p:nvGrpSpPr>
        <p:grpSpPr>
          <a:xfrm>
            <a:off x="1557229" y="5365617"/>
            <a:ext cx="3676932" cy="3298943"/>
            <a:chOff x="17682410" y="9063101"/>
            <a:chExt cx="3763435" cy="3376553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7A23B49-F7AF-6B60-3046-14CD5DE0C378}"/>
                </a:ext>
              </a:extLst>
            </p:cNvPr>
            <p:cNvGrpSpPr/>
            <p:nvPr/>
          </p:nvGrpSpPr>
          <p:grpSpPr>
            <a:xfrm>
              <a:off x="17682410" y="9063101"/>
              <a:ext cx="3763435" cy="3376553"/>
              <a:chOff x="797218" y="1050260"/>
              <a:chExt cx="1846731" cy="1545336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7422B05-CF3D-B031-9313-14E69A4A1539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65925" cy="842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Lagos Free Trade Zone Company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₦16.56Bn Series 7 Commercial Paper</a:t>
                </a: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endParaRPr lang="en-US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71EDF67-F4A2-4FD8-F354-F5E338D75D8F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AAF92B4-5656-80E8-03E3-658408DCFA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1" name="Picture 2" descr="Lagos Free Zone (Tolaram) | LinkedIn">
              <a:extLst>
                <a:ext uri="{FF2B5EF4-FFF2-40B4-BE49-F238E27FC236}">
                  <a16:creationId xmlns:a16="http://schemas.microsoft.com/office/drawing/2014/main" id="{D94652AA-3AC7-CFA5-5C5A-2B4D7F3D46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04" b="19163"/>
            <a:stretch/>
          </p:blipFill>
          <p:spPr bwMode="auto">
            <a:xfrm>
              <a:off x="18548802" y="9228669"/>
              <a:ext cx="1900535" cy="1278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5" name="BJPseudoFooter">
            <a:extLst>
              <a:ext uri="{FF2B5EF4-FFF2-40B4-BE49-F238E27FC236}">
                <a16:creationId xmlns:a16="http://schemas.microsoft.com/office/drawing/2014/main" id="{DFF4FC55-A0C4-8726-C1BE-8539C429D7A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4876" y="13017684"/>
            <a:ext cx="2273036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26E25B-544D-410F-4DFA-0067DBDA3706}"/>
              </a:ext>
            </a:extLst>
          </p:cNvPr>
          <p:cNvGrpSpPr/>
          <p:nvPr/>
        </p:nvGrpSpPr>
        <p:grpSpPr>
          <a:xfrm>
            <a:off x="5529143" y="9048025"/>
            <a:ext cx="3782424" cy="3412224"/>
            <a:chOff x="1023975" y="5921339"/>
            <a:chExt cx="3858681" cy="315709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D2B2FC-5B17-6520-C966-C44499967628}"/>
                </a:ext>
              </a:extLst>
            </p:cNvPr>
            <p:cNvGrpSpPr/>
            <p:nvPr/>
          </p:nvGrpSpPr>
          <p:grpSpPr>
            <a:xfrm>
              <a:off x="1023975" y="5921339"/>
              <a:ext cx="3858681" cy="3157095"/>
              <a:chOff x="797218" y="1050260"/>
              <a:chExt cx="1846731" cy="154533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52A6D-9282-3A0A-756E-4B36C3A48DEE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62213" cy="832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Golden Oil Industries Limited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₦2.4Bn Series 2 Asset-backed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CF6CFC-19DD-E9EE-DCD4-B0D0565C288B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79E53E1-C231-CCBC-9095-E8267C584C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5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2FCFAA1D-2F50-7B95-AF93-7A2956422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" t="30751" r="1551" b="31599"/>
            <a:stretch/>
          </p:blipFill>
          <p:spPr>
            <a:xfrm>
              <a:off x="1097491" y="6181262"/>
              <a:ext cx="3651782" cy="75979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02998BA-FE1A-01DB-9D75-BA4288CBB9B6}"/>
              </a:ext>
            </a:extLst>
          </p:cNvPr>
          <p:cNvGrpSpPr/>
          <p:nvPr/>
        </p:nvGrpSpPr>
        <p:grpSpPr>
          <a:xfrm>
            <a:off x="17688289" y="5344752"/>
            <a:ext cx="3733006" cy="3414521"/>
            <a:chOff x="9292148" y="4811252"/>
            <a:chExt cx="1980000" cy="1619997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68DF76C-23D0-3FB9-23F0-46DACB91C8E6}"/>
                </a:ext>
              </a:extLst>
            </p:cNvPr>
            <p:cNvGrpSpPr/>
            <p:nvPr/>
          </p:nvGrpSpPr>
          <p:grpSpPr>
            <a:xfrm>
              <a:off x="9292148" y="4811252"/>
              <a:ext cx="1980000" cy="1619997"/>
              <a:chOff x="797218" y="1050260"/>
              <a:chExt cx="1846731" cy="154533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19D155C-B70F-EEA9-725D-32F45B3565F0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62887" cy="832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Coleman Technical Industries Ltd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₦10.0Bn Series 13 &amp; 14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5B2714-1DE8-750C-4185-A2D57093435B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29F56D6-0E51-6B3F-B67A-A00E8867E0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7200212-77A4-3E89-5F99-47E1248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6704" y="4906592"/>
              <a:ext cx="554995" cy="57609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68E1DD5-47AC-E660-2450-FD23195641B6}"/>
              </a:ext>
            </a:extLst>
          </p:cNvPr>
          <p:cNvGrpSpPr/>
          <p:nvPr/>
        </p:nvGrpSpPr>
        <p:grpSpPr>
          <a:xfrm>
            <a:off x="1508501" y="9030450"/>
            <a:ext cx="3763435" cy="3414518"/>
            <a:chOff x="9288480" y="2957740"/>
            <a:chExt cx="1980000" cy="161999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ADFC9AC-EAA6-9673-E344-699B04763631}"/>
                </a:ext>
              </a:extLst>
            </p:cNvPr>
            <p:cNvGrpSpPr/>
            <p:nvPr/>
          </p:nvGrpSpPr>
          <p:grpSpPr>
            <a:xfrm>
              <a:off x="9288480" y="2957740"/>
              <a:ext cx="1980000" cy="1619996"/>
              <a:chOff x="797218" y="1050260"/>
              <a:chExt cx="1846731" cy="1545336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4D658D1-0DBF-389F-FC57-8B7A9D368861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46940" cy="730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Lagos Free Trade Zone Company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₦7.49Bn Series 6 Commercial Paper</a:t>
                </a: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D2EB128-513D-4F55-97B8-3845D1843EE0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414341E-0945-9EF1-8B45-931ECF35EE4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5" name="Picture 2" descr="Lagos Free Zone (Tolaram) | LinkedIn">
              <a:extLst>
                <a:ext uri="{FF2B5EF4-FFF2-40B4-BE49-F238E27FC236}">
                  <a16:creationId xmlns:a16="http://schemas.microsoft.com/office/drawing/2014/main" id="{64F30F50-6994-F832-BDD1-EA482B6F7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04" b="19163"/>
            <a:stretch/>
          </p:blipFill>
          <p:spPr bwMode="auto">
            <a:xfrm>
              <a:off x="9744302" y="3037176"/>
              <a:ext cx="999900" cy="613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A4BF07A-AF20-1B35-8518-6719CB4494F6}"/>
              </a:ext>
            </a:extLst>
          </p:cNvPr>
          <p:cNvGrpSpPr/>
          <p:nvPr/>
        </p:nvGrpSpPr>
        <p:grpSpPr>
          <a:xfrm>
            <a:off x="13654909" y="5380734"/>
            <a:ext cx="3723382" cy="3406414"/>
            <a:chOff x="2758513" y="1157663"/>
            <a:chExt cx="1934490" cy="158276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664FA36-7C8A-CC42-44B6-DE0638C52D90}"/>
                </a:ext>
              </a:extLst>
            </p:cNvPr>
            <p:cNvGrpSpPr/>
            <p:nvPr/>
          </p:nvGrpSpPr>
          <p:grpSpPr>
            <a:xfrm>
              <a:off x="2758513" y="1157663"/>
              <a:ext cx="1934490" cy="1582761"/>
              <a:chOff x="797218" y="1050260"/>
              <a:chExt cx="1846731" cy="1545336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DD4DBF3-DC3D-40A7-F19A-3208346E4F65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65424" cy="85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Issuing House</a:t>
                </a:r>
                <a:b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GB" sz="1619" b="1" dirty="0" err="1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Wemabod</a:t>
                </a:r>
                <a:r>
                  <a:rPr lang="en-GB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 Financing SPV Limited</a:t>
                </a:r>
                <a:br>
                  <a:rPr lang="en-GB" sz="1619" b="1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</a:br>
                <a:r>
                  <a:rPr lang="en-GB" sz="1619" b="1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524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₦3Bn </a:t>
                </a:r>
                <a:r>
                  <a:rPr lang="en-GB" sz="1619" b="1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Series 1 Private Bond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CE64B63-4092-DA1F-4FF9-A821A2AA0263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6238E4E-57AA-9907-F647-07038B579DE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0000000-0008-0000-0100-000002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97164" y="1224042"/>
              <a:ext cx="1469781" cy="594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FBD2B9D-C2A0-1170-A778-A7593CCBD9B7}"/>
              </a:ext>
            </a:extLst>
          </p:cNvPr>
          <p:cNvGrpSpPr/>
          <p:nvPr/>
        </p:nvGrpSpPr>
        <p:grpSpPr>
          <a:xfrm>
            <a:off x="5650484" y="5311383"/>
            <a:ext cx="3773202" cy="3422214"/>
            <a:chOff x="7079383" y="1132176"/>
            <a:chExt cx="1934490" cy="1608248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8D3C42C-8E0D-33D4-63DA-9A527F19095B}"/>
                </a:ext>
              </a:extLst>
            </p:cNvPr>
            <p:cNvGrpSpPr/>
            <p:nvPr/>
          </p:nvGrpSpPr>
          <p:grpSpPr>
            <a:xfrm>
              <a:off x="7079383" y="1157663"/>
              <a:ext cx="1934490" cy="1582761"/>
              <a:chOff x="797218" y="1050260"/>
              <a:chExt cx="1846731" cy="1545336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98B0B91-19C2-5E0A-04D3-A126DDFB2E02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39612" cy="843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Dangote Sugar Refinery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₦56.09Bn Series 2 &amp; 3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b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</a:b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2A871E6-8D1D-8616-DD87-081359706EBB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66F049B9-0E2B-4AF6-1B6C-B78EFA27C95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78397FE8-6F9C-86A6-CC68-329FE783C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457" y="1132176"/>
              <a:ext cx="779336" cy="779336"/>
            </a:xfrm>
            <a:prstGeom prst="rect">
              <a:avLst/>
            </a:prstGeom>
            <a:noFill/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454F016-AF24-3381-D7CE-56F127145633}"/>
              </a:ext>
            </a:extLst>
          </p:cNvPr>
          <p:cNvGrpSpPr/>
          <p:nvPr/>
        </p:nvGrpSpPr>
        <p:grpSpPr>
          <a:xfrm>
            <a:off x="9643949" y="5347211"/>
            <a:ext cx="3728408" cy="3409602"/>
            <a:chOff x="653471" y="2968573"/>
            <a:chExt cx="1934490" cy="1582762"/>
          </a:xfrm>
        </p:grpSpPr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CFF15C77-14B4-0978-1CA3-D397E3784027}"/>
                </a:ext>
              </a:extLst>
            </p:cNvPr>
            <p:cNvGrpSpPr/>
            <p:nvPr/>
          </p:nvGrpSpPr>
          <p:grpSpPr>
            <a:xfrm>
              <a:off x="653471" y="2968573"/>
              <a:ext cx="1934490" cy="1582762"/>
              <a:chOff x="797218" y="1050260"/>
              <a:chExt cx="1846731" cy="1545336"/>
            </a:xfrm>
          </p:grpSpPr>
          <p:sp>
            <p:nvSpPr>
              <p:cNvPr id="1030" name="Rectangle 1029">
                <a:extLst>
                  <a:ext uri="{FF2B5EF4-FFF2-40B4-BE49-F238E27FC236}">
                    <a16:creationId xmlns:a16="http://schemas.microsoft.com/office/drawing/2014/main" id="{37998BF1-BE48-D3C3-4AB1-0F3D91C4223B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24157" cy="833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Smart Residences Limited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₦0.91Bn Series 1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1031" name="Rectangle 1030">
                <a:extLst>
                  <a:ext uri="{FF2B5EF4-FFF2-40B4-BE49-F238E27FC236}">
                    <a16:creationId xmlns:a16="http://schemas.microsoft.com/office/drawing/2014/main" id="{479199F2-F2A6-5B0C-B069-E2A3B662E332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32" name="Straight Connector 1031">
                <a:extLst>
                  <a:ext uri="{FF2B5EF4-FFF2-40B4-BE49-F238E27FC236}">
                    <a16:creationId xmlns:a16="http://schemas.microsoft.com/office/drawing/2014/main" id="{15709DAC-2E97-6E32-24AB-62A0C2DCB1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9" name="Picture 1028" descr="A logo with black and yellow letters&#10;&#10;Description automatically generated">
              <a:extLst>
                <a:ext uri="{FF2B5EF4-FFF2-40B4-BE49-F238E27FC236}">
                  <a16:creationId xmlns:a16="http://schemas.microsoft.com/office/drawing/2014/main" id="{E3F8A7CE-6885-4C20-ED18-01B7D6866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389" y="3011505"/>
              <a:ext cx="1221087" cy="648000"/>
            </a:xfrm>
            <a:prstGeom prst="rect">
              <a:avLst/>
            </a:prstGeom>
          </p:spPr>
        </p:pic>
      </p:grp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3AEB227E-41DE-156C-4518-E20AE0DF1892}"/>
              </a:ext>
            </a:extLst>
          </p:cNvPr>
          <p:cNvGrpSpPr/>
          <p:nvPr/>
        </p:nvGrpSpPr>
        <p:grpSpPr>
          <a:xfrm>
            <a:off x="9622222" y="9048025"/>
            <a:ext cx="3765838" cy="3410674"/>
            <a:chOff x="9529815" y="5921339"/>
            <a:chExt cx="3901895" cy="3157095"/>
          </a:xfrm>
        </p:grpSpPr>
        <p:grpSp>
          <p:nvGrpSpPr>
            <p:cNvPr id="1064" name="Group 1063">
              <a:extLst>
                <a:ext uri="{FF2B5EF4-FFF2-40B4-BE49-F238E27FC236}">
                  <a16:creationId xmlns:a16="http://schemas.microsoft.com/office/drawing/2014/main" id="{4874680A-953C-480A-3814-9828AF4EC1DA}"/>
                </a:ext>
              </a:extLst>
            </p:cNvPr>
            <p:cNvGrpSpPr/>
            <p:nvPr/>
          </p:nvGrpSpPr>
          <p:grpSpPr>
            <a:xfrm>
              <a:off x="9529815" y="5921339"/>
              <a:ext cx="3901895" cy="3157095"/>
              <a:chOff x="797218" y="1050260"/>
              <a:chExt cx="1867413" cy="1545336"/>
            </a:xfrm>
          </p:grpSpPr>
          <p:sp>
            <p:nvSpPr>
              <p:cNvPr id="1066" name="Rectangle 1065">
                <a:extLst>
                  <a:ext uri="{FF2B5EF4-FFF2-40B4-BE49-F238E27FC236}">
                    <a16:creationId xmlns:a16="http://schemas.microsoft.com/office/drawing/2014/main" id="{A41A74CB-C858-B722-D397-DD5C131AD1C1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3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Sole Issuing House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Royal Exchange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₦1.56Bn Rights Issue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1077" name="Rectangle 1076">
                <a:extLst>
                  <a:ext uri="{FF2B5EF4-FFF2-40B4-BE49-F238E27FC236}">
                    <a16:creationId xmlns:a16="http://schemas.microsoft.com/office/drawing/2014/main" id="{4768B0F5-172D-30AA-667D-1BCF3E686065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78" name="Straight Connector 1077">
                <a:extLst>
                  <a:ext uri="{FF2B5EF4-FFF2-40B4-BE49-F238E27FC236}">
                    <a16:creationId xmlns:a16="http://schemas.microsoft.com/office/drawing/2014/main" id="{9F16F79D-F72B-148C-F0A1-63AEE260BC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65" name="Picture 1064">
              <a:hlinkClick r:id="rId12"/>
              <a:extLst>
                <a:ext uri="{FF2B5EF4-FFF2-40B4-BE49-F238E27FC236}">
                  <a16:creationId xmlns:a16="http://schemas.microsoft.com/office/drawing/2014/main" id="{47BEE684-D76D-2B8D-7819-23C92D363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2" t="15699" r="11087" b="26743"/>
            <a:stretch/>
          </p:blipFill>
          <p:spPr bwMode="auto">
            <a:xfrm>
              <a:off x="9651917" y="6124521"/>
              <a:ext cx="3595951" cy="10679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8131A4D-3675-4C77-7B71-7FF1326B76F1}"/>
              </a:ext>
            </a:extLst>
          </p:cNvPr>
          <p:cNvGrpSpPr/>
          <p:nvPr/>
        </p:nvGrpSpPr>
        <p:grpSpPr>
          <a:xfrm>
            <a:off x="13645267" y="9048026"/>
            <a:ext cx="3787300" cy="3410673"/>
            <a:chOff x="9222349" y="4770660"/>
            <a:chExt cx="1956155" cy="158276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1A97116-DDC0-8954-F181-B85F91F7DFE3}"/>
                </a:ext>
              </a:extLst>
            </p:cNvPr>
            <p:cNvGrpSpPr/>
            <p:nvPr/>
          </p:nvGrpSpPr>
          <p:grpSpPr>
            <a:xfrm>
              <a:off x="9222349" y="4770660"/>
              <a:ext cx="1956155" cy="1582761"/>
              <a:chOff x="797218" y="1050260"/>
              <a:chExt cx="1867413" cy="1545336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14BFD36-F3F5-243B-9DFD-B64000CD1FFC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3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MeCure Industries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₦6.02Bn Series 11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1024" name="Rectangle 1023">
                <a:extLst>
                  <a:ext uri="{FF2B5EF4-FFF2-40B4-BE49-F238E27FC236}">
                    <a16:creationId xmlns:a16="http://schemas.microsoft.com/office/drawing/2014/main" id="{ED9BDA5F-232D-8B30-2344-7C841943896D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25" name="Straight Connector 1024">
                <a:extLst>
                  <a:ext uri="{FF2B5EF4-FFF2-40B4-BE49-F238E27FC236}">
                    <a16:creationId xmlns:a16="http://schemas.microsoft.com/office/drawing/2014/main" id="{8BC05BF2-B3E9-31F9-1CA9-1AB0AAF62F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669B5115-81F4-4539-0414-3CE628788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" r="1781"/>
            <a:stretch/>
          </p:blipFill>
          <p:spPr bwMode="auto">
            <a:xfrm>
              <a:off x="9714953" y="4886566"/>
              <a:ext cx="968479" cy="59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6" name="Group 1025">
            <a:extLst>
              <a:ext uri="{FF2B5EF4-FFF2-40B4-BE49-F238E27FC236}">
                <a16:creationId xmlns:a16="http://schemas.microsoft.com/office/drawing/2014/main" id="{F0328A48-FEA7-9DDB-3C6A-97700D42E40F}"/>
              </a:ext>
            </a:extLst>
          </p:cNvPr>
          <p:cNvGrpSpPr/>
          <p:nvPr/>
        </p:nvGrpSpPr>
        <p:grpSpPr>
          <a:xfrm>
            <a:off x="17654187" y="9050784"/>
            <a:ext cx="3731226" cy="3407915"/>
            <a:chOff x="9292148" y="4811252"/>
            <a:chExt cx="1980000" cy="1619997"/>
          </a:xfrm>
        </p:grpSpPr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3F3F9C11-7C54-ADFA-8D5D-304390717051}"/>
                </a:ext>
              </a:extLst>
            </p:cNvPr>
            <p:cNvGrpSpPr/>
            <p:nvPr/>
          </p:nvGrpSpPr>
          <p:grpSpPr>
            <a:xfrm>
              <a:off x="9292148" y="4811252"/>
              <a:ext cx="1980000" cy="1619997"/>
              <a:chOff x="797218" y="1050260"/>
              <a:chExt cx="1846731" cy="1545336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2B481E15-4532-DE65-6912-098D99D4464B}"/>
                  </a:ext>
                </a:extLst>
              </p:cNvPr>
              <p:cNvSpPr/>
              <p:nvPr/>
            </p:nvSpPr>
            <p:spPr bwMode="auto">
              <a:xfrm>
                <a:off x="817901" y="1727176"/>
                <a:ext cx="1724143" cy="69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Coleman Technical Industries Ltd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₦20Bn Series 11 &amp; 12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1035" name="Rectangle 1034">
                <a:extLst>
                  <a:ext uri="{FF2B5EF4-FFF2-40B4-BE49-F238E27FC236}">
                    <a16:creationId xmlns:a16="http://schemas.microsoft.com/office/drawing/2014/main" id="{0E223855-4C84-83A1-F838-34CCD7BBF284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36" name="Straight Connector 1035">
                <a:extLst>
                  <a:ext uri="{FF2B5EF4-FFF2-40B4-BE49-F238E27FC236}">
                    <a16:creationId xmlns:a16="http://schemas.microsoft.com/office/drawing/2014/main" id="{4B69FD0E-A738-469E-F8DA-4844A8BB304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3" name="Picture 1032">
              <a:extLst>
                <a:ext uri="{FF2B5EF4-FFF2-40B4-BE49-F238E27FC236}">
                  <a16:creationId xmlns:a16="http://schemas.microsoft.com/office/drawing/2014/main" id="{F7B31A66-6B79-0B61-12FB-BB064198A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6704" y="4906592"/>
              <a:ext cx="554995" cy="57609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F3F5029-8C32-2B78-376E-958970589631}"/>
              </a:ext>
            </a:extLst>
          </p:cNvPr>
          <p:cNvGrpSpPr/>
          <p:nvPr/>
        </p:nvGrpSpPr>
        <p:grpSpPr>
          <a:xfrm>
            <a:off x="1508501" y="1726114"/>
            <a:ext cx="3708930" cy="3308984"/>
            <a:chOff x="7102517" y="1104228"/>
            <a:chExt cx="2002175" cy="16199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0DB0A8F-8CDE-8A04-0992-6295348E7EE6}"/>
                </a:ext>
              </a:extLst>
            </p:cNvPr>
            <p:cNvGrpSpPr/>
            <p:nvPr/>
          </p:nvGrpSpPr>
          <p:grpSpPr>
            <a:xfrm>
              <a:off x="7102517" y="1104228"/>
              <a:ext cx="2002175" cy="1619997"/>
              <a:chOff x="797218" y="1050260"/>
              <a:chExt cx="1867413" cy="154533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00BB6D-7261-BAE1-0801-61F5087D27D9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4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62038">
                  <a:defRPr/>
                </a:pPr>
                <a:r>
                  <a:rPr lang="en-US" sz="190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62038">
                  <a:defRPr/>
                </a:pPr>
                <a:endParaRPr lang="en-US" sz="190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de-DE" sz="1582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Infinity Microfinance Bank Ltd</a:t>
                </a:r>
              </a:p>
              <a:p>
                <a:pPr algn="ctr" defTabSz="362038">
                  <a:defRPr/>
                </a:pP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₦0.36Bn Series 3 Commercial Paper</a:t>
                </a:r>
              </a:p>
              <a:p>
                <a:pPr algn="ctr" defTabSz="362038">
                  <a:defRPr/>
                </a:pPr>
                <a:endParaRPr lang="en-GB" sz="1427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62038">
                  <a:defRPr/>
                </a:pPr>
                <a:r>
                  <a:rPr lang="en-US" sz="1427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B4165D-6540-A4F1-018D-7888B081F9F7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62038">
                  <a:defRPr/>
                </a:pPr>
                <a:endParaRPr lang="en-US" sz="126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4741D08-364B-2A88-876E-726E85297B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 descr="A close-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22F4D12E-31B8-C664-F551-D72F90292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951" y="1243323"/>
              <a:ext cx="1368515" cy="527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12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Title 1">
            <a:extLst>
              <a:ext uri="{FF2B5EF4-FFF2-40B4-BE49-F238E27FC236}">
                <a16:creationId xmlns:a16="http://schemas.microsoft.com/office/drawing/2014/main" id="{27AAD39E-20CF-31AA-2849-150FA942A6D7}"/>
              </a:ext>
            </a:extLst>
          </p:cNvPr>
          <p:cNvSpPr txBox="1">
            <a:spLocks/>
          </p:cNvSpPr>
          <p:nvPr/>
        </p:nvSpPr>
        <p:spPr>
          <a:xfrm>
            <a:off x="750738" y="432927"/>
            <a:ext cx="18304308" cy="946542"/>
          </a:xfrm>
          <a:prstGeom prst="rect">
            <a:avLst/>
          </a:prstGeom>
        </p:spPr>
        <p:txBody>
          <a:bodyPr/>
          <a:lstStyle>
            <a:lvl1pPr algn="l" defTabSz="1781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85729">
              <a:defRPr/>
            </a:pPr>
            <a:r>
              <a:rPr lang="en-US" sz="4773" b="1" dirty="0">
                <a:solidFill>
                  <a:srgbClr val="1C4589"/>
                </a:solidFill>
                <a:latin typeface="Avenir LT Std 45 Book" panose="020B0502020203020204" pitchFamily="34" charset="0"/>
              </a:rPr>
              <a:t>Select Credentials – Capital Markets (3/3)</a:t>
            </a:r>
            <a:endParaRPr lang="en-GB" sz="4773" b="1" dirty="0">
              <a:solidFill>
                <a:srgbClr val="1C4589"/>
              </a:solidFill>
              <a:latin typeface="Avenir LT Std 45 Book" panose="020B0502020203020204" pitchFamily="34" charset="0"/>
            </a:endParaRPr>
          </a:p>
        </p:txBody>
      </p:sp>
      <p:sp>
        <p:nvSpPr>
          <p:cNvPr id="2" name="BJPseudoFooter">
            <a:extLst>
              <a:ext uri="{FF2B5EF4-FFF2-40B4-BE49-F238E27FC236}">
                <a16:creationId xmlns:a16="http://schemas.microsoft.com/office/drawing/2014/main" id="{FFA6EDE8-24DD-8D61-B51C-A60852EC7F5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4876" y="13017684"/>
            <a:ext cx="2273036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endParaRPr lang="en-GB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7578E07-A331-E78C-0ACD-B5C0230DDA0C}"/>
              </a:ext>
            </a:extLst>
          </p:cNvPr>
          <p:cNvGrpSpPr/>
          <p:nvPr/>
        </p:nvGrpSpPr>
        <p:grpSpPr>
          <a:xfrm>
            <a:off x="5544310" y="1841856"/>
            <a:ext cx="3791217" cy="3415236"/>
            <a:chOff x="2690381" y="4799220"/>
            <a:chExt cx="2002175" cy="1619997"/>
          </a:xfrm>
        </p:grpSpPr>
        <p:grpSp>
          <p:nvGrpSpPr>
            <p:cNvPr id="1082" name="Group 1081">
              <a:extLst>
                <a:ext uri="{FF2B5EF4-FFF2-40B4-BE49-F238E27FC236}">
                  <a16:creationId xmlns:a16="http://schemas.microsoft.com/office/drawing/2014/main" id="{3E402C18-F49A-2FCD-93C7-DA938148A5F5}"/>
                </a:ext>
              </a:extLst>
            </p:cNvPr>
            <p:cNvGrpSpPr/>
            <p:nvPr/>
          </p:nvGrpSpPr>
          <p:grpSpPr>
            <a:xfrm>
              <a:off x="2690381" y="4799220"/>
              <a:ext cx="2002175" cy="1619997"/>
              <a:chOff x="797218" y="1050260"/>
              <a:chExt cx="1867413" cy="1545336"/>
            </a:xfrm>
          </p:grpSpPr>
          <p:sp>
            <p:nvSpPr>
              <p:cNvPr id="1083" name="Rectangle 1082">
                <a:extLst>
                  <a:ext uri="{FF2B5EF4-FFF2-40B4-BE49-F238E27FC236}">
                    <a16:creationId xmlns:a16="http://schemas.microsoft.com/office/drawing/2014/main" id="{2CB8A66A-121C-8751-A0F9-5F6D99F87F52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2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Fidson Healthcare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₦5Bn Series 7 &amp; 8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084" name="Rectangle 1083">
                <a:extLst>
                  <a:ext uri="{FF2B5EF4-FFF2-40B4-BE49-F238E27FC236}">
                    <a16:creationId xmlns:a16="http://schemas.microsoft.com/office/drawing/2014/main" id="{C8098172-A168-0E56-FCD4-B44A95208EF1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 dirty="0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86" name="Straight Connector 1085">
                <a:extLst>
                  <a:ext uri="{FF2B5EF4-FFF2-40B4-BE49-F238E27FC236}">
                    <a16:creationId xmlns:a16="http://schemas.microsoft.com/office/drawing/2014/main" id="{F3534A03-243D-CFCD-F8D4-7B81B500A57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03" name="Picture 1102">
              <a:extLst>
                <a:ext uri="{FF2B5EF4-FFF2-40B4-BE49-F238E27FC236}">
                  <a16:creationId xmlns:a16="http://schemas.microsoft.com/office/drawing/2014/main" id="{9CAE97DF-5A80-6778-B76A-2F7AFFF76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992" y="4848693"/>
              <a:ext cx="672181" cy="672179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07D9352-6EFD-6BF0-47E8-E53FB546B9E4}"/>
              </a:ext>
            </a:extLst>
          </p:cNvPr>
          <p:cNvGrpSpPr/>
          <p:nvPr/>
        </p:nvGrpSpPr>
        <p:grpSpPr>
          <a:xfrm>
            <a:off x="13669335" y="1837073"/>
            <a:ext cx="3779339" cy="3378773"/>
            <a:chOff x="2828242" y="2633424"/>
            <a:chExt cx="1939288" cy="1733746"/>
          </a:xfrm>
        </p:grpSpPr>
        <p:grpSp>
          <p:nvGrpSpPr>
            <p:cNvPr id="1092" name="Group 1091">
              <a:extLst>
                <a:ext uri="{FF2B5EF4-FFF2-40B4-BE49-F238E27FC236}">
                  <a16:creationId xmlns:a16="http://schemas.microsoft.com/office/drawing/2014/main" id="{0FB99EB0-8EB3-EC1D-A2C5-DA237B90702D}"/>
                </a:ext>
              </a:extLst>
            </p:cNvPr>
            <p:cNvGrpSpPr/>
            <p:nvPr/>
          </p:nvGrpSpPr>
          <p:grpSpPr>
            <a:xfrm>
              <a:off x="2828242" y="2633424"/>
              <a:ext cx="1939288" cy="1733746"/>
              <a:chOff x="797218" y="1050260"/>
              <a:chExt cx="1867413" cy="1545336"/>
            </a:xfrm>
          </p:grpSpPr>
          <p:sp>
            <p:nvSpPr>
              <p:cNvPr id="1093" name="Rectangle 1092">
                <a:extLst>
                  <a:ext uri="{FF2B5EF4-FFF2-40B4-BE49-F238E27FC236}">
                    <a16:creationId xmlns:a16="http://schemas.microsoft.com/office/drawing/2014/main" id="{C37C3DB8-5951-2E71-BB3A-87E04C005911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41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C &amp; I Leasing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₦10Bn Series 3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094" name="Rectangle 1093">
                <a:extLst>
                  <a:ext uri="{FF2B5EF4-FFF2-40B4-BE49-F238E27FC236}">
                    <a16:creationId xmlns:a16="http://schemas.microsoft.com/office/drawing/2014/main" id="{03436C0D-0B68-3A0B-E1BE-6692A5C312EB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 dirty="0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96" name="Straight Connector 1095">
                <a:extLst>
                  <a:ext uri="{FF2B5EF4-FFF2-40B4-BE49-F238E27FC236}">
                    <a16:creationId xmlns:a16="http://schemas.microsoft.com/office/drawing/2014/main" id="{B3219DD0-2C03-811C-FB7D-949EADA709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05" name="Picture 2" descr="C:\Documents and Settings\EAgbeyi\My Documents\My Pictures\CILEASING (1).jpg">
              <a:extLst>
                <a:ext uri="{FF2B5EF4-FFF2-40B4-BE49-F238E27FC236}">
                  <a16:creationId xmlns:a16="http://schemas.microsoft.com/office/drawing/2014/main" id="{E3AA3661-ED42-0C89-0C16-E3B68839F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0" y="2730190"/>
              <a:ext cx="1095342" cy="65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08D37D8-CF6B-F4E2-2F53-3196CF15F959}"/>
              </a:ext>
            </a:extLst>
          </p:cNvPr>
          <p:cNvGrpSpPr/>
          <p:nvPr/>
        </p:nvGrpSpPr>
        <p:grpSpPr>
          <a:xfrm>
            <a:off x="9691173" y="1812606"/>
            <a:ext cx="3767126" cy="3378776"/>
            <a:chOff x="7077984" y="1163992"/>
            <a:chExt cx="1956155" cy="1582761"/>
          </a:xfrm>
        </p:grpSpPr>
        <p:grpSp>
          <p:nvGrpSpPr>
            <p:cNvPr id="1087" name="Group 1086">
              <a:extLst>
                <a:ext uri="{FF2B5EF4-FFF2-40B4-BE49-F238E27FC236}">
                  <a16:creationId xmlns:a16="http://schemas.microsoft.com/office/drawing/2014/main" id="{1B2B25CA-87F4-537F-B159-65F8A017BCED}"/>
                </a:ext>
              </a:extLst>
            </p:cNvPr>
            <p:cNvGrpSpPr/>
            <p:nvPr/>
          </p:nvGrpSpPr>
          <p:grpSpPr>
            <a:xfrm>
              <a:off x="7077984" y="1163992"/>
              <a:ext cx="1956155" cy="1582761"/>
              <a:chOff x="797218" y="1050260"/>
              <a:chExt cx="1867413" cy="1545336"/>
            </a:xfrm>
          </p:grpSpPr>
          <p:sp>
            <p:nvSpPr>
              <p:cNvPr id="1088" name="Rectangle 1087">
                <a:extLst>
                  <a:ext uri="{FF2B5EF4-FFF2-40B4-BE49-F238E27FC236}">
                    <a16:creationId xmlns:a16="http://schemas.microsoft.com/office/drawing/2014/main" id="{63CDE8E9-D730-D0F0-FC95-47A8EECFF356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41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MeCure Industries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₦5.1Bn Series 10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089" name="Rectangle 1088">
                <a:extLst>
                  <a:ext uri="{FF2B5EF4-FFF2-40B4-BE49-F238E27FC236}">
                    <a16:creationId xmlns:a16="http://schemas.microsoft.com/office/drawing/2014/main" id="{443B7A05-8EC1-F2A0-72D2-4766F7CD6079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91" name="Straight Connector 1090">
                <a:extLst>
                  <a:ext uri="{FF2B5EF4-FFF2-40B4-BE49-F238E27FC236}">
                    <a16:creationId xmlns:a16="http://schemas.microsoft.com/office/drawing/2014/main" id="{E4C480F8-96E8-D797-7743-EA6CA5CEB0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FC607770-0B62-0773-B845-9A24F99A2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" r="1781"/>
            <a:stretch/>
          </p:blipFill>
          <p:spPr bwMode="auto">
            <a:xfrm>
              <a:off x="7560168" y="1255204"/>
              <a:ext cx="968479" cy="59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6E9CB58-179E-613F-6112-0524672BC16A}"/>
              </a:ext>
            </a:extLst>
          </p:cNvPr>
          <p:cNvGrpSpPr/>
          <p:nvPr/>
        </p:nvGrpSpPr>
        <p:grpSpPr>
          <a:xfrm>
            <a:off x="17627316" y="1792019"/>
            <a:ext cx="3731226" cy="3375468"/>
            <a:chOff x="9292148" y="4799220"/>
            <a:chExt cx="1980000" cy="1619997"/>
          </a:xfrm>
        </p:grpSpPr>
        <p:grpSp>
          <p:nvGrpSpPr>
            <p:cNvPr id="1097" name="Group 1096">
              <a:extLst>
                <a:ext uri="{FF2B5EF4-FFF2-40B4-BE49-F238E27FC236}">
                  <a16:creationId xmlns:a16="http://schemas.microsoft.com/office/drawing/2014/main" id="{2513C5B4-1703-BFEC-82E9-015740058F8F}"/>
                </a:ext>
              </a:extLst>
            </p:cNvPr>
            <p:cNvGrpSpPr/>
            <p:nvPr/>
          </p:nvGrpSpPr>
          <p:grpSpPr>
            <a:xfrm>
              <a:off x="9292148" y="4799220"/>
              <a:ext cx="1980000" cy="1619997"/>
              <a:chOff x="797218" y="1050260"/>
              <a:chExt cx="1846731" cy="1545336"/>
            </a:xfrm>
          </p:grpSpPr>
          <p:sp>
            <p:nvSpPr>
              <p:cNvPr id="1098" name="Rectangle 1097">
                <a:extLst>
                  <a:ext uri="{FF2B5EF4-FFF2-40B4-BE49-F238E27FC236}">
                    <a16:creationId xmlns:a16="http://schemas.microsoft.com/office/drawing/2014/main" id="{2322D5BA-15E6-19A6-20BD-9C5FE22D01D5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14407" cy="841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AFEX SPV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₦6Bn Series 3 Asset-backed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099" name="Rectangle 1098">
                <a:extLst>
                  <a:ext uri="{FF2B5EF4-FFF2-40B4-BE49-F238E27FC236}">
                    <a16:creationId xmlns:a16="http://schemas.microsoft.com/office/drawing/2014/main" id="{5A9448C0-9C70-C96E-5ADD-40B064A73C98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101" name="Straight Connector 1100">
                <a:extLst>
                  <a:ext uri="{FF2B5EF4-FFF2-40B4-BE49-F238E27FC236}">
                    <a16:creationId xmlns:a16="http://schemas.microsoft.com/office/drawing/2014/main" id="{5276B23B-C293-E392-C011-869842108A2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06" name="Picture 1105">
              <a:extLst>
                <a:ext uri="{FF2B5EF4-FFF2-40B4-BE49-F238E27FC236}">
                  <a16:creationId xmlns:a16="http://schemas.microsoft.com/office/drawing/2014/main" id="{57BD57EB-2F95-DD34-7C28-18BC3B9E1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65918" y="4949740"/>
              <a:ext cx="1287714" cy="478282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2DFC131-A08C-B8AE-FBB9-1F307D1B0E80}"/>
              </a:ext>
            </a:extLst>
          </p:cNvPr>
          <p:cNvGrpSpPr/>
          <p:nvPr/>
        </p:nvGrpSpPr>
        <p:grpSpPr>
          <a:xfrm>
            <a:off x="1495923" y="5403922"/>
            <a:ext cx="3800495" cy="3377900"/>
            <a:chOff x="6966224" y="2634428"/>
            <a:chExt cx="1950144" cy="1733298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F1CAD43-9502-6B88-C20C-68F020AAF6D3}"/>
                </a:ext>
              </a:extLst>
            </p:cNvPr>
            <p:cNvGrpSpPr/>
            <p:nvPr/>
          </p:nvGrpSpPr>
          <p:grpSpPr>
            <a:xfrm>
              <a:off x="6966224" y="2634428"/>
              <a:ext cx="1950144" cy="1733298"/>
              <a:chOff x="797218" y="1050260"/>
              <a:chExt cx="1867413" cy="1545336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6588377-5A94-B2EA-0A40-412233AB4D3E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41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  <a:b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Neveah Limited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₦2.2Bn Series 14 &amp; 15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CD6BA74-990A-DC05-3CF9-F8AF9BC70AC7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661C334B-6381-5559-0E94-9406750380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8" name="Picture 97" descr="A close-up of a logo&#10;&#10;Description automatically generated">
              <a:extLst>
                <a:ext uri="{FF2B5EF4-FFF2-40B4-BE49-F238E27FC236}">
                  <a16:creationId xmlns:a16="http://schemas.microsoft.com/office/drawing/2014/main" id="{95F11083-BE0B-5BB9-12CE-5CD5883C2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202" y="2783251"/>
              <a:ext cx="1823352" cy="44136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A9DC3E-248D-77D1-94E1-6A5128496C91}"/>
              </a:ext>
            </a:extLst>
          </p:cNvPr>
          <p:cNvGrpSpPr/>
          <p:nvPr/>
        </p:nvGrpSpPr>
        <p:grpSpPr>
          <a:xfrm>
            <a:off x="5494929" y="5471663"/>
            <a:ext cx="3800254" cy="3371885"/>
            <a:chOff x="2694462" y="4811252"/>
            <a:chExt cx="2002175" cy="16199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95D7A69-224C-E8B5-0321-EB3D23CE7F66}"/>
                </a:ext>
              </a:extLst>
            </p:cNvPr>
            <p:cNvGrpSpPr/>
            <p:nvPr/>
          </p:nvGrpSpPr>
          <p:grpSpPr>
            <a:xfrm>
              <a:off x="2694462" y="4811252"/>
              <a:ext cx="2002175" cy="1619997"/>
              <a:chOff x="797218" y="1050260"/>
              <a:chExt cx="1867413" cy="154533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E4099DA-C29E-DF81-8722-8F97DE19B286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42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Fidson Healthcare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₦5Bn Series 5 &amp; 6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FFC32E-ED8D-540D-BD92-75BA51ECCEDF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60B25EE-F587-2552-CAEE-2A4E8EA345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FBD0FF2-B48B-A52B-9E62-B3A2D0792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992" y="4848693"/>
              <a:ext cx="672181" cy="67217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FE1BBF7-DD1E-D3DE-697C-37DC4E1F1602}"/>
              </a:ext>
            </a:extLst>
          </p:cNvPr>
          <p:cNvGrpSpPr/>
          <p:nvPr/>
        </p:nvGrpSpPr>
        <p:grpSpPr>
          <a:xfrm>
            <a:off x="9663282" y="5426616"/>
            <a:ext cx="3766307" cy="3412225"/>
            <a:chOff x="4903288" y="1104228"/>
            <a:chExt cx="2002175" cy="161999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7F69FA3-8B5E-9274-A300-FD90605F1C94}"/>
                </a:ext>
              </a:extLst>
            </p:cNvPr>
            <p:cNvGrpSpPr/>
            <p:nvPr/>
          </p:nvGrpSpPr>
          <p:grpSpPr>
            <a:xfrm>
              <a:off x="4903288" y="1104228"/>
              <a:ext cx="2002175" cy="1619997"/>
              <a:chOff x="797218" y="1050260"/>
              <a:chExt cx="1867413" cy="154533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5044208-DD12-A762-D257-91A362441803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2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  <a:b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FSDH Merchant Bank Limited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₦15Bn Series 17, 18 &amp; 19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9B4EE52-537C-7E3C-478B-2E036EEFF026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A92CF8F-0672-A888-824A-8C541B101E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4" name="Picture 4" descr="logo">
              <a:extLst>
                <a:ext uri="{FF2B5EF4-FFF2-40B4-BE49-F238E27FC236}">
                  <a16:creationId xmlns:a16="http://schemas.microsoft.com/office/drawing/2014/main" id="{9EDE99D3-109C-3E24-4C95-B553C606B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533" y="1131416"/>
              <a:ext cx="1054334" cy="68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8CF486-DA97-FB34-EED4-5FAB27C9E69A}"/>
              </a:ext>
            </a:extLst>
          </p:cNvPr>
          <p:cNvGrpSpPr/>
          <p:nvPr/>
        </p:nvGrpSpPr>
        <p:grpSpPr>
          <a:xfrm>
            <a:off x="13643847" y="5394717"/>
            <a:ext cx="3788017" cy="3407482"/>
            <a:chOff x="7102517" y="1104228"/>
            <a:chExt cx="2002175" cy="161999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8D3C42C-8E0D-33D4-63DA-9A527F19095B}"/>
                </a:ext>
              </a:extLst>
            </p:cNvPr>
            <p:cNvGrpSpPr/>
            <p:nvPr/>
          </p:nvGrpSpPr>
          <p:grpSpPr>
            <a:xfrm>
              <a:off x="7102517" y="1104228"/>
              <a:ext cx="2002175" cy="1619997"/>
              <a:chOff x="797218" y="1050260"/>
              <a:chExt cx="1867413" cy="1545336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98B0B91-19C2-5E0A-04D3-A126DDFB2E02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Sole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Infinity Microfinance Bank Ltd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₦0.59Bn Series 2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2A871E6-8D1D-8616-DD87-081359706EBB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6F049B9-0E2B-4AF6-1B6C-B78EFA27C95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50" descr="A close-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167223FF-33C7-DF3D-8288-B49D46E0D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951" y="1243323"/>
              <a:ext cx="1368515" cy="52767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FDF892-1A0A-76CB-5B6F-F270DBDD29CE}"/>
              </a:ext>
            </a:extLst>
          </p:cNvPr>
          <p:cNvGrpSpPr/>
          <p:nvPr/>
        </p:nvGrpSpPr>
        <p:grpSpPr>
          <a:xfrm>
            <a:off x="17651262" y="5377594"/>
            <a:ext cx="3737866" cy="3412225"/>
            <a:chOff x="9301745" y="1104228"/>
            <a:chExt cx="1980000" cy="161999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8A112C7-C028-B174-AE31-6514EFC37F5C}"/>
                </a:ext>
              </a:extLst>
            </p:cNvPr>
            <p:cNvGrpSpPr/>
            <p:nvPr/>
          </p:nvGrpSpPr>
          <p:grpSpPr>
            <a:xfrm>
              <a:off x="9301745" y="1104228"/>
              <a:ext cx="1980000" cy="1619997"/>
              <a:chOff x="797218" y="1050260"/>
              <a:chExt cx="1846731" cy="154533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9BF47E6-2EBA-F3CA-D281-18FD3D4759A4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68225" cy="832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United Capital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₦12Bn Series 5 &amp; 6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6DE1A1-9FBF-EFF9-ACE8-8E7EBA8C0DA6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F459334-AE17-E032-C4D8-55109578BF2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55" descr="Image result for united capital">
              <a:extLst>
                <a:ext uri="{FF2B5EF4-FFF2-40B4-BE49-F238E27FC236}">
                  <a16:creationId xmlns:a16="http://schemas.microsoft.com/office/drawing/2014/main" id="{DDC12BD5-96F2-8C9E-2C18-289DAB64867E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048" y="1348118"/>
              <a:ext cx="1787354" cy="317806"/>
            </a:xfrm>
            <a:prstGeom prst="rect">
              <a:avLst/>
            </a:prstGeom>
            <a:noFill/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523FA7-5B33-2EF2-90F3-4C412E7D0E15}"/>
              </a:ext>
            </a:extLst>
          </p:cNvPr>
          <p:cNvGrpSpPr/>
          <p:nvPr/>
        </p:nvGrpSpPr>
        <p:grpSpPr>
          <a:xfrm>
            <a:off x="5494929" y="9139516"/>
            <a:ext cx="3800252" cy="3420012"/>
            <a:chOff x="2690794" y="2957740"/>
            <a:chExt cx="2002175" cy="1619996"/>
          </a:xfrm>
        </p:grpSpPr>
        <p:pic>
          <p:nvPicPr>
            <p:cNvPr id="26" name="Picture 25" descr="A close-up of a logo&#10;&#10;Description automatically generated">
              <a:extLst>
                <a:ext uri="{FF2B5EF4-FFF2-40B4-BE49-F238E27FC236}">
                  <a16:creationId xmlns:a16="http://schemas.microsoft.com/office/drawing/2014/main" id="{CD35E4FF-1BA8-1116-19EF-DE4BF1331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349" y="3130099"/>
              <a:ext cx="1872000" cy="412509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8ED36A7-17BC-568A-07A8-F866EC757BAB}"/>
                </a:ext>
              </a:extLst>
            </p:cNvPr>
            <p:cNvGrpSpPr/>
            <p:nvPr/>
          </p:nvGrpSpPr>
          <p:grpSpPr>
            <a:xfrm>
              <a:off x="2690794" y="2957740"/>
              <a:ext cx="2002175" cy="1619996"/>
              <a:chOff x="797218" y="1050260"/>
              <a:chExt cx="1867413" cy="154533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AF85DDE-EECA-4FA7-2DF8-2508D490951A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55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85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Neveah Limited</a:t>
                </a:r>
              </a:p>
              <a:p>
                <a:pPr algn="ctr" defTabSz="370586">
                  <a:defRPr/>
                </a:pP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₦6Bn Series 11, 12 &amp; 13 Commercial Paper</a:t>
                </a:r>
                <a:endParaRPr lang="en-GB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6E337EB-03CA-69A4-1B74-2A04430D2823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4480B1E-12BF-06E7-CBF4-80E7EDD057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843267-E502-19F9-ABF9-46DAB4CBD0E8}"/>
              </a:ext>
            </a:extLst>
          </p:cNvPr>
          <p:cNvGrpSpPr/>
          <p:nvPr/>
        </p:nvGrpSpPr>
        <p:grpSpPr>
          <a:xfrm>
            <a:off x="1521609" y="9123992"/>
            <a:ext cx="3796485" cy="3420013"/>
            <a:chOff x="2774786" y="4765230"/>
            <a:chExt cx="1956155" cy="158276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FF15C77-14B4-0978-1CA3-D397E3784027}"/>
                </a:ext>
              </a:extLst>
            </p:cNvPr>
            <p:cNvGrpSpPr/>
            <p:nvPr/>
          </p:nvGrpSpPr>
          <p:grpSpPr>
            <a:xfrm>
              <a:off x="2774786" y="4765230"/>
              <a:ext cx="1956155" cy="1582761"/>
              <a:chOff x="797218" y="1050260"/>
              <a:chExt cx="1867413" cy="1545336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7998BF1-BE48-D3C3-4AB1-0F3D91C4223B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0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MeCure Industries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₦5.2Bn Series 9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79199F2-F2A6-5B0C-B069-E2A3B662E332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5709DAC-2E97-6E32-24AB-62A0C2DCB1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C841459-260F-7E24-9CD8-1D489C2E1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" r="1781"/>
            <a:stretch/>
          </p:blipFill>
          <p:spPr bwMode="auto">
            <a:xfrm>
              <a:off x="3262622" y="4841395"/>
              <a:ext cx="968479" cy="59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3C95FD-4F0C-271C-BCEB-0B51BB0EF3DC}"/>
              </a:ext>
            </a:extLst>
          </p:cNvPr>
          <p:cNvGrpSpPr/>
          <p:nvPr/>
        </p:nvGrpSpPr>
        <p:grpSpPr>
          <a:xfrm>
            <a:off x="13643847" y="9093445"/>
            <a:ext cx="3788360" cy="3425272"/>
            <a:chOff x="7072319" y="2957740"/>
            <a:chExt cx="2002175" cy="161999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D499C7E-DC63-138A-7CA2-9191BCA8EDCD}"/>
                </a:ext>
              </a:extLst>
            </p:cNvPr>
            <p:cNvGrpSpPr/>
            <p:nvPr/>
          </p:nvGrpSpPr>
          <p:grpSpPr>
            <a:xfrm>
              <a:off x="7072319" y="2957740"/>
              <a:ext cx="2002175" cy="1619997"/>
              <a:chOff x="797218" y="1050260"/>
              <a:chExt cx="1867413" cy="1545336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BAF1F05-D36F-8EA5-FA15-ADA2F3C6D8F6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29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Rand Merchant Bank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₦27Bn Series 5 &amp; 6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66E0F0A-6E95-C666-D441-E8186E2E447B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B84B147-2B03-A6D0-CACD-FE4C87B1E1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66AB7EB4-A9BE-9B6C-E8F2-C3F40AEA1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97951" y="3045471"/>
              <a:ext cx="1366361" cy="559451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90EFB87-9D8F-33E4-9FC6-6F5FA61E7E30}"/>
              </a:ext>
            </a:extLst>
          </p:cNvPr>
          <p:cNvGrpSpPr/>
          <p:nvPr/>
        </p:nvGrpSpPr>
        <p:grpSpPr>
          <a:xfrm>
            <a:off x="9691173" y="9096334"/>
            <a:ext cx="3775839" cy="3419494"/>
            <a:chOff x="4890023" y="2957740"/>
            <a:chExt cx="2002175" cy="1619997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874680A-953C-480A-3814-9828AF4EC1DA}"/>
                </a:ext>
              </a:extLst>
            </p:cNvPr>
            <p:cNvGrpSpPr/>
            <p:nvPr/>
          </p:nvGrpSpPr>
          <p:grpSpPr>
            <a:xfrm>
              <a:off x="4890023" y="2957740"/>
              <a:ext cx="2002175" cy="1619997"/>
              <a:chOff x="797218" y="1050260"/>
              <a:chExt cx="1867413" cy="154533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41A74CB-C858-B722-D397-DD5C131AD1C1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1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Robust Int‘l Commodities Ltd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₦2.2Bn Series 7 &amp; 8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768B0F5-172D-30AA-667D-1BCF3E686065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F16F79D-F72B-148C-F0A1-63AEE260BC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4" name="Picture 4" descr="Robust International | COMMITMENT INTEGRITY EXCELLENCE">
              <a:extLst>
                <a:ext uri="{FF2B5EF4-FFF2-40B4-BE49-F238E27FC236}">
                  <a16:creationId xmlns:a16="http://schemas.microsoft.com/office/drawing/2014/main" id="{E4EFBB44-6908-1159-B390-77FA05DB0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983" y="3118116"/>
              <a:ext cx="1643623" cy="449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A9F11A7-1790-9663-96A8-F24DF8D2320D}"/>
              </a:ext>
            </a:extLst>
          </p:cNvPr>
          <p:cNvGrpSpPr/>
          <p:nvPr/>
        </p:nvGrpSpPr>
        <p:grpSpPr>
          <a:xfrm>
            <a:off x="17717431" y="9086818"/>
            <a:ext cx="3731883" cy="3419494"/>
            <a:chOff x="9288480" y="2957740"/>
            <a:chExt cx="1980000" cy="1619997"/>
          </a:xfrm>
        </p:grpSpPr>
        <p:grpSp>
          <p:nvGrpSpPr>
            <p:cNvPr id="1072" name="Group 1071">
              <a:extLst>
                <a:ext uri="{FF2B5EF4-FFF2-40B4-BE49-F238E27FC236}">
                  <a16:creationId xmlns:a16="http://schemas.microsoft.com/office/drawing/2014/main" id="{A18206F6-C56E-FA3F-A985-6BA514156D44}"/>
                </a:ext>
              </a:extLst>
            </p:cNvPr>
            <p:cNvGrpSpPr/>
            <p:nvPr/>
          </p:nvGrpSpPr>
          <p:grpSpPr>
            <a:xfrm>
              <a:off x="9288480" y="2957740"/>
              <a:ext cx="1980000" cy="1619997"/>
              <a:chOff x="797218" y="1050260"/>
              <a:chExt cx="1846731" cy="1545336"/>
            </a:xfrm>
          </p:grpSpPr>
          <p:sp>
            <p:nvSpPr>
              <p:cNvPr id="1073" name="Rectangle 1072">
                <a:extLst>
                  <a:ext uri="{FF2B5EF4-FFF2-40B4-BE49-F238E27FC236}">
                    <a16:creationId xmlns:a16="http://schemas.microsoft.com/office/drawing/2014/main" id="{916443B7-4FF2-07D3-2ABF-21841B870315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23295" cy="831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Free Trade Zone Company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₦17.5Bn Public Bond</a:t>
                </a:r>
              </a:p>
              <a:p>
                <a:pPr algn="ctr" defTabSz="370586">
                  <a:defRPr/>
                </a:pP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074" name="Rectangle 1073">
                <a:extLst>
                  <a:ext uri="{FF2B5EF4-FFF2-40B4-BE49-F238E27FC236}">
                    <a16:creationId xmlns:a16="http://schemas.microsoft.com/office/drawing/2014/main" id="{51F90FCF-849D-11CD-C2B6-78F758DD53C3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76" name="Straight Connector 1075">
                <a:extLst>
                  <a:ext uri="{FF2B5EF4-FFF2-40B4-BE49-F238E27FC236}">
                    <a16:creationId xmlns:a16="http://schemas.microsoft.com/office/drawing/2014/main" id="{9C792CB1-8941-A9EC-7C5D-2642D52B5E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9" name="Picture 2" descr="Lagos Free Zone (Tolaram) | LinkedIn">
              <a:extLst>
                <a:ext uri="{FF2B5EF4-FFF2-40B4-BE49-F238E27FC236}">
                  <a16:creationId xmlns:a16="http://schemas.microsoft.com/office/drawing/2014/main" id="{5100ECDA-30BE-1802-46A1-9C944FBD31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04" b="19163"/>
            <a:stretch/>
          </p:blipFill>
          <p:spPr bwMode="auto">
            <a:xfrm>
              <a:off x="9744302" y="3037176"/>
              <a:ext cx="999900" cy="613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A50C149-5AAC-03D3-DC77-295AA6878491}"/>
              </a:ext>
            </a:extLst>
          </p:cNvPr>
          <p:cNvGrpSpPr/>
          <p:nvPr/>
        </p:nvGrpSpPr>
        <p:grpSpPr>
          <a:xfrm>
            <a:off x="1451103" y="1812606"/>
            <a:ext cx="3803224" cy="3415236"/>
            <a:chOff x="517067" y="4799220"/>
            <a:chExt cx="2002175" cy="161999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BF45BC-EE5B-9519-77EF-73A98DBDAC62}"/>
                </a:ext>
              </a:extLst>
            </p:cNvPr>
            <p:cNvGrpSpPr/>
            <p:nvPr/>
          </p:nvGrpSpPr>
          <p:grpSpPr>
            <a:xfrm>
              <a:off x="517067" y="4799220"/>
              <a:ext cx="2002175" cy="1619997"/>
              <a:chOff x="797218" y="1050260"/>
              <a:chExt cx="1867413" cy="154533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CEBB1F3-E4CF-03A3-926B-01F92264A323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2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Golden Oil Industries Limited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₦1.4Bn Series 1 Asset-backed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98AE95-8A90-DCB4-8BC3-A11FD45FB217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23F8A0D-9A38-2AD2-0B16-E0D9AD15F6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281E9183-1276-B1DB-1D92-74311C9C4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" t="30751" r="1551" b="31599"/>
            <a:stretch/>
          </p:blipFill>
          <p:spPr>
            <a:xfrm>
              <a:off x="588550" y="4967590"/>
              <a:ext cx="1873835" cy="389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966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958EE-480B-0DDE-CBC0-08E2D12B3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Title 1">
            <a:extLst>
              <a:ext uri="{FF2B5EF4-FFF2-40B4-BE49-F238E27FC236}">
                <a16:creationId xmlns:a16="http://schemas.microsoft.com/office/drawing/2014/main" id="{733A5C2D-BF2A-0208-B8B8-04F3A47C73B1}"/>
              </a:ext>
            </a:extLst>
          </p:cNvPr>
          <p:cNvSpPr txBox="1">
            <a:spLocks/>
          </p:cNvSpPr>
          <p:nvPr/>
        </p:nvSpPr>
        <p:spPr>
          <a:xfrm>
            <a:off x="750738" y="432927"/>
            <a:ext cx="18304308" cy="946542"/>
          </a:xfrm>
          <a:prstGeom prst="rect">
            <a:avLst/>
          </a:prstGeom>
        </p:spPr>
        <p:txBody>
          <a:bodyPr/>
          <a:lstStyle>
            <a:lvl1pPr algn="l" defTabSz="1781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85729">
              <a:defRPr/>
            </a:pPr>
            <a:r>
              <a:rPr lang="en-US" sz="4773" b="1" dirty="0">
                <a:solidFill>
                  <a:srgbClr val="1C4589"/>
                </a:solidFill>
                <a:latin typeface="Avenir LT Std 45 Book" panose="020B0502020203020204" pitchFamily="34" charset="0"/>
              </a:rPr>
              <a:t>Select Credentials – Capital Markets (3/3)</a:t>
            </a:r>
            <a:endParaRPr lang="en-GB" sz="4773" b="1" dirty="0">
              <a:solidFill>
                <a:srgbClr val="1C4589"/>
              </a:solidFill>
              <a:latin typeface="Avenir LT Std 45 Book" panose="020B0502020203020204" pitchFamily="34" charset="0"/>
            </a:endParaRPr>
          </a:p>
        </p:txBody>
      </p:sp>
      <p:sp>
        <p:nvSpPr>
          <p:cNvPr id="2" name="BJPseudoFooter">
            <a:extLst>
              <a:ext uri="{FF2B5EF4-FFF2-40B4-BE49-F238E27FC236}">
                <a16:creationId xmlns:a16="http://schemas.microsoft.com/office/drawing/2014/main" id="{BB633945-D74B-A917-B1FB-4EAF262CAF4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4876" y="13017684"/>
            <a:ext cx="2273036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endParaRPr lang="en-GB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F404FEA-0934-38F1-1185-9E73535866CF}"/>
              </a:ext>
            </a:extLst>
          </p:cNvPr>
          <p:cNvGrpSpPr/>
          <p:nvPr/>
        </p:nvGrpSpPr>
        <p:grpSpPr>
          <a:xfrm>
            <a:off x="5615146" y="1675088"/>
            <a:ext cx="3791217" cy="3415236"/>
            <a:chOff x="2690381" y="4799220"/>
            <a:chExt cx="2002175" cy="1619997"/>
          </a:xfrm>
        </p:grpSpPr>
        <p:grpSp>
          <p:nvGrpSpPr>
            <p:cNvPr id="1082" name="Group 1081">
              <a:extLst>
                <a:ext uri="{FF2B5EF4-FFF2-40B4-BE49-F238E27FC236}">
                  <a16:creationId xmlns:a16="http://schemas.microsoft.com/office/drawing/2014/main" id="{02BC2A98-352A-DA31-5953-2C5B993EE8C0}"/>
                </a:ext>
              </a:extLst>
            </p:cNvPr>
            <p:cNvGrpSpPr/>
            <p:nvPr/>
          </p:nvGrpSpPr>
          <p:grpSpPr>
            <a:xfrm>
              <a:off x="2690381" y="4799220"/>
              <a:ext cx="2002175" cy="1619997"/>
              <a:chOff x="797218" y="1050260"/>
              <a:chExt cx="1867413" cy="1545336"/>
            </a:xfrm>
          </p:grpSpPr>
          <p:sp>
            <p:nvSpPr>
              <p:cNvPr id="1083" name="Rectangle 1082">
                <a:extLst>
                  <a:ext uri="{FF2B5EF4-FFF2-40B4-BE49-F238E27FC236}">
                    <a16:creationId xmlns:a16="http://schemas.microsoft.com/office/drawing/2014/main" id="{4BB41DC4-0DE9-DE2A-E224-623F58FE7BEE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2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Fidson Healthcare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₦5Bn Series 7 &amp; 8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084" name="Rectangle 1083">
                <a:extLst>
                  <a:ext uri="{FF2B5EF4-FFF2-40B4-BE49-F238E27FC236}">
                    <a16:creationId xmlns:a16="http://schemas.microsoft.com/office/drawing/2014/main" id="{4380938E-DC0B-B330-92E6-371A74AD4AC5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 dirty="0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86" name="Straight Connector 1085">
                <a:extLst>
                  <a:ext uri="{FF2B5EF4-FFF2-40B4-BE49-F238E27FC236}">
                    <a16:creationId xmlns:a16="http://schemas.microsoft.com/office/drawing/2014/main" id="{9BE74A0E-7440-3175-AE43-225FC832C0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03" name="Picture 1102">
              <a:extLst>
                <a:ext uri="{FF2B5EF4-FFF2-40B4-BE49-F238E27FC236}">
                  <a16:creationId xmlns:a16="http://schemas.microsoft.com/office/drawing/2014/main" id="{447DDBE2-B414-0399-275F-38CE4C2A3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992" y="4848693"/>
              <a:ext cx="672181" cy="672179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CACE164-1770-A60B-2DEA-BFCEAB2207A0}"/>
              </a:ext>
            </a:extLst>
          </p:cNvPr>
          <p:cNvGrpSpPr/>
          <p:nvPr/>
        </p:nvGrpSpPr>
        <p:grpSpPr>
          <a:xfrm>
            <a:off x="13594753" y="1613679"/>
            <a:ext cx="3779339" cy="3378773"/>
            <a:chOff x="2828242" y="2633424"/>
            <a:chExt cx="1939288" cy="1733746"/>
          </a:xfrm>
        </p:grpSpPr>
        <p:grpSp>
          <p:nvGrpSpPr>
            <p:cNvPr id="1092" name="Group 1091">
              <a:extLst>
                <a:ext uri="{FF2B5EF4-FFF2-40B4-BE49-F238E27FC236}">
                  <a16:creationId xmlns:a16="http://schemas.microsoft.com/office/drawing/2014/main" id="{D1B1E605-2561-6804-CEDD-8E65AB17F9D2}"/>
                </a:ext>
              </a:extLst>
            </p:cNvPr>
            <p:cNvGrpSpPr/>
            <p:nvPr/>
          </p:nvGrpSpPr>
          <p:grpSpPr>
            <a:xfrm>
              <a:off x="2828242" y="2633424"/>
              <a:ext cx="1939288" cy="1733746"/>
              <a:chOff x="797218" y="1050260"/>
              <a:chExt cx="1867413" cy="1545336"/>
            </a:xfrm>
          </p:grpSpPr>
          <p:sp>
            <p:nvSpPr>
              <p:cNvPr id="1093" name="Rectangle 1092">
                <a:extLst>
                  <a:ext uri="{FF2B5EF4-FFF2-40B4-BE49-F238E27FC236}">
                    <a16:creationId xmlns:a16="http://schemas.microsoft.com/office/drawing/2014/main" id="{1140AD47-5045-5CF2-03D8-A0D180CD5CFC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41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C &amp; I Leasing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₦10Bn Series 3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094" name="Rectangle 1093">
                <a:extLst>
                  <a:ext uri="{FF2B5EF4-FFF2-40B4-BE49-F238E27FC236}">
                    <a16:creationId xmlns:a16="http://schemas.microsoft.com/office/drawing/2014/main" id="{9F5B3D9B-EE4B-9AEF-62CC-75C681ECE98A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 dirty="0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96" name="Straight Connector 1095">
                <a:extLst>
                  <a:ext uri="{FF2B5EF4-FFF2-40B4-BE49-F238E27FC236}">
                    <a16:creationId xmlns:a16="http://schemas.microsoft.com/office/drawing/2014/main" id="{7971A461-F70F-DCDC-9CEC-311983C37B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05" name="Picture 2" descr="C:\Documents and Settings\EAgbeyi\My Documents\My Pictures\CILEASING (1).jpg">
              <a:extLst>
                <a:ext uri="{FF2B5EF4-FFF2-40B4-BE49-F238E27FC236}">
                  <a16:creationId xmlns:a16="http://schemas.microsoft.com/office/drawing/2014/main" id="{59D365B6-7CC0-0E8D-4208-924BDF443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0" y="2730190"/>
              <a:ext cx="1095342" cy="65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32BB360-EF72-F1F7-6D5B-290A377C0D11}"/>
              </a:ext>
            </a:extLst>
          </p:cNvPr>
          <p:cNvGrpSpPr/>
          <p:nvPr/>
        </p:nvGrpSpPr>
        <p:grpSpPr>
          <a:xfrm>
            <a:off x="9590208" y="1696641"/>
            <a:ext cx="3767126" cy="3378776"/>
            <a:chOff x="7077984" y="1163992"/>
            <a:chExt cx="1956155" cy="1582761"/>
          </a:xfrm>
        </p:grpSpPr>
        <p:grpSp>
          <p:nvGrpSpPr>
            <p:cNvPr id="1087" name="Group 1086">
              <a:extLst>
                <a:ext uri="{FF2B5EF4-FFF2-40B4-BE49-F238E27FC236}">
                  <a16:creationId xmlns:a16="http://schemas.microsoft.com/office/drawing/2014/main" id="{C1BC5DF1-B5F3-09E3-E21D-918DAC1D48DC}"/>
                </a:ext>
              </a:extLst>
            </p:cNvPr>
            <p:cNvGrpSpPr/>
            <p:nvPr/>
          </p:nvGrpSpPr>
          <p:grpSpPr>
            <a:xfrm>
              <a:off x="7077984" y="1163992"/>
              <a:ext cx="1956155" cy="1582761"/>
              <a:chOff x="797218" y="1050260"/>
              <a:chExt cx="1867413" cy="1545336"/>
            </a:xfrm>
          </p:grpSpPr>
          <p:sp>
            <p:nvSpPr>
              <p:cNvPr id="1088" name="Rectangle 1087">
                <a:extLst>
                  <a:ext uri="{FF2B5EF4-FFF2-40B4-BE49-F238E27FC236}">
                    <a16:creationId xmlns:a16="http://schemas.microsoft.com/office/drawing/2014/main" id="{BCE214F2-16ED-FCDD-40E6-CAD710015746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41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MeCure Industries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₦5.1Bn Series 10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089" name="Rectangle 1088">
                <a:extLst>
                  <a:ext uri="{FF2B5EF4-FFF2-40B4-BE49-F238E27FC236}">
                    <a16:creationId xmlns:a16="http://schemas.microsoft.com/office/drawing/2014/main" id="{C7CC3570-944D-DE2D-66AD-F5EA34AFF1E2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91" name="Straight Connector 1090">
                <a:extLst>
                  <a:ext uri="{FF2B5EF4-FFF2-40B4-BE49-F238E27FC236}">
                    <a16:creationId xmlns:a16="http://schemas.microsoft.com/office/drawing/2014/main" id="{45A4D507-583D-1240-7891-CFD10FB9A9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DEC93E54-AAB2-77C3-0D86-A2FED838F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" r="1781"/>
            <a:stretch/>
          </p:blipFill>
          <p:spPr bwMode="auto">
            <a:xfrm>
              <a:off x="7560168" y="1255204"/>
              <a:ext cx="968479" cy="59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E525194-C928-E2D1-060A-2BCEA44745E0}"/>
              </a:ext>
            </a:extLst>
          </p:cNvPr>
          <p:cNvGrpSpPr/>
          <p:nvPr/>
        </p:nvGrpSpPr>
        <p:grpSpPr>
          <a:xfrm>
            <a:off x="17614845" y="1647930"/>
            <a:ext cx="3731226" cy="3375468"/>
            <a:chOff x="9292148" y="4799220"/>
            <a:chExt cx="1980000" cy="1619997"/>
          </a:xfrm>
        </p:grpSpPr>
        <p:grpSp>
          <p:nvGrpSpPr>
            <p:cNvPr id="1097" name="Group 1096">
              <a:extLst>
                <a:ext uri="{FF2B5EF4-FFF2-40B4-BE49-F238E27FC236}">
                  <a16:creationId xmlns:a16="http://schemas.microsoft.com/office/drawing/2014/main" id="{B55F3B7C-FE3F-95AF-1302-CD89B94B1CEA}"/>
                </a:ext>
              </a:extLst>
            </p:cNvPr>
            <p:cNvGrpSpPr/>
            <p:nvPr/>
          </p:nvGrpSpPr>
          <p:grpSpPr>
            <a:xfrm>
              <a:off x="9292148" y="4799220"/>
              <a:ext cx="1980000" cy="1619997"/>
              <a:chOff x="797218" y="1050260"/>
              <a:chExt cx="1846731" cy="1545336"/>
            </a:xfrm>
          </p:grpSpPr>
          <p:sp>
            <p:nvSpPr>
              <p:cNvPr id="1098" name="Rectangle 1097">
                <a:extLst>
                  <a:ext uri="{FF2B5EF4-FFF2-40B4-BE49-F238E27FC236}">
                    <a16:creationId xmlns:a16="http://schemas.microsoft.com/office/drawing/2014/main" id="{8729ECD6-F8AA-30C2-4BD2-CF79AF420064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14407" cy="841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AFEX SPV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₦6Bn Series 3 Asset-backed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099" name="Rectangle 1098">
                <a:extLst>
                  <a:ext uri="{FF2B5EF4-FFF2-40B4-BE49-F238E27FC236}">
                    <a16:creationId xmlns:a16="http://schemas.microsoft.com/office/drawing/2014/main" id="{6EEEE2FC-C574-6BCC-F901-E6CCD951D1AB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101" name="Straight Connector 1100">
                <a:extLst>
                  <a:ext uri="{FF2B5EF4-FFF2-40B4-BE49-F238E27FC236}">
                    <a16:creationId xmlns:a16="http://schemas.microsoft.com/office/drawing/2014/main" id="{45B6AD24-7E26-A28F-B133-528582F0BE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06" name="Picture 1105">
              <a:extLst>
                <a:ext uri="{FF2B5EF4-FFF2-40B4-BE49-F238E27FC236}">
                  <a16:creationId xmlns:a16="http://schemas.microsoft.com/office/drawing/2014/main" id="{792C2C1B-1C7E-C6ED-F8CF-E4C4EF59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65918" y="4949740"/>
              <a:ext cx="1287714" cy="478282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2BDAA95-8635-A930-2968-AF961BF3E357}"/>
              </a:ext>
            </a:extLst>
          </p:cNvPr>
          <p:cNvGrpSpPr/>
          <p:nvPr/>
        </p:nvGrpSpPr>
        <p:grpSpPr>
          <a:xfrm>
            <a:off x="1569866" y="5352217"/>
            <a:ext cx="3800495" cy="3377900"/>
            <a:chOff x="6966224" y="2634428"/>
            <a:chExt cx="1950144" cy="1733298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0D3D126-FACE-9BB6-BA0A-CED3AD85B1DE}"/>
                </a:ext>
              </a:extLst>
            </p:cNvPr>
            <p:cNvGrpSpPr/>
            <p:nvPr/>
          </p:nvGrpSpPr>
          <p:grpSpPr>
            <a:xfrm>
              <a:off x="6966224" y="2634428"/>
              <a:ext cx="1950144" cy="1733298"/>
              <a:chOff x="797218" y="1050260"/>
              <a:chExt cx="1867413" cy="1545336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98435B0-7735-8644-879C-0B67F870B37D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41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  <a:b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Neveah Limited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₦2.2Bn Series 14 &amp; 15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CE10CCA-DB24-D677-68B2-9EA95D00491A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7197A08-8878-625C-0269-560A4F5391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8" name="Picture 97" descr="A close-up of a logo&#10;&#10;Description automatically generated">
              <a:extLst>
                <a:ext uri="{FF2B5EF4-FFF2-40B4-BE49-F238E27FC236}">
                  <a16:creationId xmlns:a16="http://schemas.microsoft.com/office/drawing/2014/main" id="{711A7024-2907-31A7-3DD0-FFAD8CDCE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202" y="2783251"/>
              <a:ext cx="1823352" cy="44136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77B3619-510D-E310-CD0B-CF99EB8E638D}"/>
              </a:ext>
            </a:extLst>
          </p:cNvPr>
          <p:cNvGrpSpPr/>
          <p:nvPr/>
        </p:nvGrpSpPr>
        <p:grpSpPr>
          <a:xfrm>
            <a:off x="5543747" y="5352217"/>
            <a:ext cx="3800254" cy="3371885"/>
            <a:chOff x="2694462" y="4811252"/>
            <a:chExt cx="2002175" cy="16199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E32277C-6759-3AE7-1C34-AAF05CAB929C}"/>
                </a:ext>
              </a:extLst>
            </p:cNvPr>
            <p:cNvGrpSpPr/>
            <p:nvPr/>
          </p:nvGrpSpPr>
          <p:grpSpPr>
            <a:xfrm>
              <a:off x="2694462" y="4811252"/>
              <a:ext cx="2002175" cy="1619997"/>
              <a:chOff x="797218" y="1050260"/>
              <a:chExt cx="1867413" cy="154533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9C3A3A7-5093-DBD5-4F08-386B0C6298AE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42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Fidson Healthcare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₦5Bn Series 5 &amp; 6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4ACB30-BD16-9FBC-6FDE-68C6AF2B54F9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202BF36-5CAC-46BB-8507-AC6ED6B9C80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E89427A-0537-FC40-DD02-7CCE30B4A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992" y="4848693"/>
              <a:ext cx="672181" cy="67217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DECE0F4-E211-E0BD-316C-5B184867B440}"/>
              </a:ext>
            </a:extLst>
          </p:cNvPr>
          <p:cNvGrpSpPr/>
          <p:nvPr/>
        </p:nvGrpSpPr>
        <p:grpSpPr>
          <a:xfrm>
            <a:off x="9588147" y="5326767"/>
            <a:ext cx="3766307" cy="3412225"/>
            <a:chOff x="4903288" y="1104228"/>
            <a:chExt cx="2002175" cy="161999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86C4674-D6AF-0B7C-E45D-B5DDCA6CF154}"/>
                </a:ext>
              </a:extLst>
            </p:cNvPr>
            <p:cNvGrpSpPr/>
            <p:nvPr/>
          </p:nvGrpSpPr>
          <p:grpSpPr>
            <a:xfrm>
              <a:off x="4903288" y="1104228"/>
              <a:ext cx="2002175" cy="1619997"/>
              <a:chOff x="797218" y="1050260"/>
              <a:chExt cx="1867413" cy="154533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ED941E4-738E-9576-31C1-B04D8E3CCDB4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2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  <a:b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FSDH Merchant Bank Limited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₦15Bn Series 17, 18 &amp; 19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5588DC6-5CB5-A29C-F9B8-4901EC8B158B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EBA323-655B-AB8F-8607-F33D7A064C1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4" name="Picture 4" descr="logo">
              <a:extLst>
                <a:ext uri="{FF2B5EF4-FFF2-40B4-BE49-F238E27FC236}">
                  <a16:creationId xmlns:a16="http://schemas.microsoft.com/office/drawing/2014/main" id="{D0554097-4963-A481-8886-824479A9D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533" y="1131416"/>
              <a:ext cx="1054334" cy="68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E4FDFA-9D65-CF82-1836-ED38A3EDFC05}"/>
              </a:ext>
            </a:extLst>
          </p:cNvPr>
          <p:cNvGrpSpPr/>
          <p:nvPr/>
        </p:nvGrpSpPr>
        <p:grpSpPr>
          <a:xfrm>
            <a:off x="13569438" y="5318758"/>
            <a:ext cx="3788017" cy="3407482"/>
            <a:chOff x="7102517" y="1104228"/>
            <a:chExt cx="2002175" cy="161999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19AD55C-CC7F-C8AC-BF45-18877D8A81BE}"/>
                </a:ext>
              </a:extLst>
            </p:cNvPr>
            <p:cNvGrpSpPr/>
            <p:nvPr/>
          </p:nvGrpSpPr>
          <p:grpSpPr>
            <a:xfrm>
              <a:off x="7102517" y="1104228"/>
              <a:ext cx="2002175" cy="1619997"/>
              <a:chOff x="797218" y="1050260"/>
              <a:chExt cx="1867413" cy="1545336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9ABEFA0-E7A9-8DD5-49CA-D6A22449181C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Sole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Infinity Microfinance Bank Ltd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₦0.59Bn Series 2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1D84A56-18A5-C51F-08CD-04562E25A983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153C33A-F8B5-AADD-4F0A-2510E3C336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50" descr="A close-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F79632F4-B1F4-27ED-281B-C999CE357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951" y="1243323"/>
              <a:ext cx="1368515" cy="52767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6E22E2-5B0E-8B83-8FE7-627E51A01C9F}"/>
              </a:ext>
            </a:extLst>
          </p:cNvPr>
          <p:cNvGrpSpPr/>
          <p:nvPr/>
        </p:nvGrpSpPr>
        <p:grpSpPr>
          <a:xfrm>
            <a:off x="17614845" y="5352217"/>
            <a:ext cx="3737866" cy="3412225"/>
            <a:chOff x="9301745" y="1104228"/>
            <a:chExt cx="1980000" cy="161999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F379953-DACA-BB4B-4D2F-35B1D8ADBE77}"/>
                </a:ext>
              </a:extLst>
            </p:cNvPr>
            <p:cNvGrpSpPr/>
            <p:nvPr/>
          </p:nvGrpSpPr>
          <p:grpSpPr>
            <a:xfrm>
              <a:off x="9301745" y="1104228"/>
              <a:ext cx="1980000" cy="1619997"/>
              <a:chOff x="797218" y="1050260"/>
              <a:chExt cx="1846731" cy="154533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A14F7CF-EDCC-B5CB-5614-45A90B675CB9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68225" cy="832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United Capital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₦12Bn Series 5 &amp; 6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1215D3-2BE0-0925-02EF-8C7355C41210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1362F1A-F052-88E3-F296-85279F26C6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55" descr="Image result for united capital">
              <a:extLst>
                <a:ext uri="{FF2B5EF4-FFF2-40B4-BE49-F238E27FC236}">
                  <a16:creationId xmlns:a16="http://schemas.microsoft.com/office/drawing/2014/main" id="{0E739086-0778-3A35-E4DD-A433E77A4A79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048" y="1348118"/>
              <a:ext cx="1787354" cy="317806"/>
            </a:xfrm>
            <a:prstGeom prst="rect">
              <a:avLst/>
            </a:prstGeom>
            <a:noFill/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8C7586-5D6C-1D7E-45E8-60BE2A9289C1}"/>
              </a:ext>
            </a:extLst>
          </p:cNvPr>
          <p:cNvGrpSpPr/>
          <p:nvPr/>
        </p:nvGrpSpPr>
        <p:grpSpPr>
          <a:xfrm>
            <a:off x="5590626" y="8973254"/>
            <a:ext cx="3800252" cy="3420012"/>
            <a:chOff x="2690794" y="2957740"/>
            <a:chExt cx="2002175" cy="1619996"/>
          </a:xfrm>
        </p:grpSpPr>
        <p:pic>
          <p:nvPicPr>
            <p:cNvPr id="26" name="Picture 25" descr="A close-up of a logo&#10;&#10;Description automatically generated">
              <a:extLst>
                <a:ext uri="{FF2B5EF4-FFF2-40B4-BE49-F238E27FC236}">
                  <a16:creationId xmlns:a16="http://schemas.microsoft.com/office/drawing/2014/main" id="{C2AE84CC-49A0-6857-ECC4-C6017BEAC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349" y="3130099"/>
              <a:ext cx="1872000" cy="412509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6EB25C2-0384-3B07-7B09-98FF46EDD77D}"/>
                </a:ext>
              </a:extLst>
            </p:cNvPr>
            <p:cNvGrpSpPr/>
            <p:nvPr/>
          </p:nvGrpSpPr>
          <p:grpSpPr>
            <a:xfrm>
              <a:off x="2690794" y="2957740"/>
              <a:ext cx="2002175" cy="1619996"/>
              <a:chOff x="797218" y="1050260"/>
              <a:chExt cx="1867413" cy="154533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0D9106-BF62-DC10-0450-0D312995CC6C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55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85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Neveah Limited</a:t>
                </a:r>
              </a:p>
              <a:p>
                <a:pPr algn="ctr" defTabSz="370586">
                  <a:defRPr/>
                </a:pP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₦6Bn Series 11, 12 &amp; 13 Commercial Paper</a:t>
                </a:r>
                <a:endParaRPr lang="en-GB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EDB8F5C-0599-C23A-B232-FB85ADCD49D1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288C33A-E582-FF21-1089-9F752B9FA66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F83293-AA11-EF5E-14C7-DCE819C37D81}"/>
              </a:ext>
            </a:extLst>
          </p:cNvPr>
          <p:cNvGrpSpPr/>
          <p:nvPr/>
        </p:nvGrpSpPr>
        <p:grpSpPr>
          <a:xfrm>
            <a:off x="1640275" y="8978360"/>
            <a:ext cx="3796485" cy="3420013"/>
            <a:chOff x="2774786" y="4765230"/>
            <a:chExt cx="1956155" cy="158276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B83462-D442-D87C-70ED-1E60D4039580}"/>
                </a:ext>
              </a:extLst>
            </p:cNvPr>
            <p:cNvGrpSpPr/>
            <p:nvPr/>
          </p:nvGrpSpPr>
          <p:grpSpPr>
            <a:xfrm>
              <a:off x="2774786" y="4765230"/>
              <a:ext cx="1956155" cy="1582761"/>
              <a:chOff x="797218" y="1050260"/>
              <a:chExt cx="1867413" cy="1545336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2EF8424-7694-D07A-98B1-B4ED57D6F602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0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MeCure Industries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₦5.2Bn Series 9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5457061-078B-96DE-9129-12B8C8CEFC29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C7018EB-F9EF-3620-B745-BCB99EC616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27EB732-3E94-4A94-FEC9-3546AB94D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" r="1781"/>
            <a:stretch/>
          </p:blipFill>
          <p:spPr bwMode="auto">
            <a:xfrm>
              <a:off x="3262622" y="4841395"/>
              <a:ext cx="968479" cy="59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339D3FA-5F0F-0D68-BD6C-A532BD116BC5}"/>
              </a:ext>
            </a:extLst>
          </p:cNvPr>
          <p:cNvGrpSpPr/>
          <p:nvPr/>
        </p:nvGrpSpPr>
        <p:grpSpPr>
          <a:xfrm>
            <a:off x="13623439" y="9014964"/>
            <a:ext cx="3788360" cy="3425272"/>
            <a:chOff x="7072319" y="2957740"/>
            <a:chExt cx="2002175" cy="161999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FEB5FB2-67B7-BB09-5DEE-AE83C4B91D43}"/>
                </a:ext>
              </a:extLst>
            </p:cNvPr>
            <p:cNvGrpSpPr/>
            <p:nvPr/>
          </p:nvGrpSpPr>
          <p:grpSpPr>
            <a:xfrm>
              <a:off x="7072319" y="2957740"/>
              <a:ext cx="2002175" cy="1619997"/>
              <a:chOff x="797218" y="1050260"/>
              <a:chExt cx="1867413" cy="1545336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C09A726-333B-46EB-7077-FE1E1FA9CBA0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29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Rand Merchant Bank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₦27Bn Series 5 &amp; 6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FC4848E-642A-02A9-48A2-53D3CD482185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BC73D01-A165-996A-FFE5-3CC2C2D43BD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9355ACC-6F6E-E9BA-237C-028A2022E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97951" y="3045471"/>
              <a:ext cx="1366361" cy="559451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C71A7C0-2717-9C30-F1F5-DB572C47C293}"/>
              </a:ext>
            </a:extLst>
          </p:cNvPr>
          <p:cNvGrpSpPr/>
          <p:nvPr/>
        </p:nvGrpSpPr>
        <p:grpSpPr>
          <a:xfrm>
            <a:off x="9647127" y="8979157"/>
            <a:ext cx="3775839" cy="3419494"/>
            <a:chOff x="4890023" y="2957740"/>
            <a:chExt cx="2002175" cy="1619997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F99481D-5134-1533-9974-6B5296D72BA4}"/>
                </a:ext>
              </a:extLst>
            </p:cNvPr>
            <p:cNvGrpSpPr/>
            <p:nvPr/>
          </p:nvGrpSpPr>
          <p:grpSpPr>
            <a:xfrm>
              <a:off x="4890023" y="2957740"/>
              <a:ext cx="2002175" cy="1619997"/>
              <a:chOff x="797218" y="1050260"/>
              <a:chExt cx="1867413" cy="154533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0EB40DF-E34F-88BA-A6A5-0AC8B31253E1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1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Robust Int‘l Commodities Ltd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₦2.2Bn Series 7 &amp; 8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1615609-FB44-5461-D521-4CDF193FA446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C607470C-EDDD-9D81-24C5-1127B781A3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4" name="Picture 4" descr="Robust International | COMMITMENT INTEGRITY EXCELLENCE">
              <a:extLst>
                <a:ext uri="{FF2B5EF4-FFF2-40B4-BE49-F238E27FC236}">
                  <a16:creationId xmlns:a16="http://schemas.microsoft.com/office/drawing/2014/main" id="{BFFF8D6C-D633-9310-A292-7C6B54CE0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983" y="3118116"/>
              <a:ext cx="1643623" cy="449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55AE4D9-777F-55A0-57C1-3A75B43B0476}"/>
              </a:ext>
            </a:extLst>
          </p:cNvPr>
          <p:cNvGrpSpPr/>
          <p:nvPr/>
        </p:nvGrpSpPr>
        <p:grpSpPr>
          <a:xfrm>
            <a:off x="17702497" y="9083205"/>
            <a:ext cx="3731883" cy="3419494"/>
            <a:chOff x="9288480" y="2957740"/>
            <a:chExt cx="1980000" cy="1619997"/>
          </a:xfrm>
        </p:grpSpPr>
        <p:grpSp>
          <p:nvGrpSpPr>
            <p:cNvPr id="1072" name="Group 1071">
              <a:extLst>
                <a:ext uri="{FF2B5EF4-FFF2-40B4-BE49-F238E27FC236}">
                  <a16:creationId xmlns:a16="http://schemas.microsoft.com/office/drawing/2014/main" id="{57EEC727-A82E-5808-67D7-1DA84240A703}"/>
                </a:ext>
              </a:extLst>
            </p:cNvPr>
            <p:cNvGrpSpPr/>
            <p:nvPr/>
          </p:nvGrpSpPr>
          <p:grpSpPr>
            <a:xfrm>
              <a:off x="9288480" y="2957740"/>
              <a:ext cx="1980000" cy="1619997"/>
              <a:chOff x="797218" y="1050260"/>
              <a:chExt cx="1846731" cy="1545336"/>
            </a:xfrm>
          </p:grpSpPr>
          <p:sp>
            <p:nvSpPr>
              <p:cNvPr id="1073" name="Rectangle 1072">
                <a:extLst>
                  <a:ext uri="{FF2B5EF4-FFF2-40B4-BE49-F238E27FC236}">
                    <a16:creationId xmlns:a16="http://schemas.microsoft.com/office/drawing/2014/main" id="{ACC9FB46-0F93-6CA2-DAA0-29ACA91BC4C2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23295" cy="831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Free Trade Zone Company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₦17.5Bn Public Bond</a:t>
                </a:r>
              </a:p>
              <a:p>
                <a:pPr algn="ctr" defTabSz="370586">
                  <a:defRPr/>
                </a:pP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074" name="Rectangle 1073">
                <a:extLst>
                  <a:ext uri="{FF2B5EF4-FFF2-40B4-BE49-F238E27FC236}">
                    <a16:creationId xmlns:a16="http://schemas.microsoft.com/office/drawing/2014/main" id="{5F665D05-1FB9-0079-CFCA-5C3632B08DDD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76" name="Straight Connector 1075">
                <a:extLst>
                  <a:ext uri="{FF2B5EF4-FFF2-40B4-BE49-F238E27FC236}">
                    <a16:creationId xmlns:a16="http://schemas.microsoft.com/office/drawing/2014/main" id="{1DE5290B-7659-FDB3-BE5B-CD6968A9B7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9" name="Picture 2" descr="Lagos Free Zone (Tolaram) | LinkedIn">
              <a:extLst>
                <a:ext uri="{FF2B5EF4-FFF2-40B4-BE49-F238E27FC236}">
                  <a16:creationId xmlns:a16="http://schemas.microsoft.com/office/drawing/2014/main" id="{AC7F60A8-B650-4E20-0E8E-16091A81AA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04" b="19163"/>
            <a:stretch/>
          </p:blipFill>
          <p:spPr bwMode="auto">
            <a:xfrm>
              <a:off x="9744302" y="3037176"/>
              <a:ext cx="999900" cy="613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691000-8308-1F58-9B72-5EAA73199707}"/>
              </a:ext>
            </a:extLst>
          </p:cNvPr>
          <p:cNvGrpSpPr/>
          <p:nvPr/>
        </p:nvGrpSpPr>
        <p:grpSpPr>
          <a:xfrm>
            <a:off x="1534426" y="1632404"/>
            <a:ext cx="3756549" cy="3412156"/>
            <a:chOff x="9301745" y="1104228"/>
            <a:chExt cx="1980000" cy="161999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46FB331-7A50-6A49-1BC2-F29E3F26223B}"/>
                </a:ext>
              </a:extLst>
            </p:cNvPr>
            <p:cNvGrpSpPr/>
            <p:nvPr/>
          </p:nvGrpSpPr>
          <p:grpSpPr>
            <a:xfrm>
              <a:off x="9301745" y="1104228"/>
              <a:ext cx="1980000" cy="1619997"/>
              <a:chOff x="797218" y="1050260"/>
              <a:chExt cx="1846731" cy="154533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5F21FA-DDFE-4DFC-C3F9-E9EBD7AC1910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667051" cy="832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United Capital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₦12Bn Series 5 &amp; 6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158B3F-32D2-39BA-DBF6-AB86DE47B0F1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C5B7767-170B-DA33-FD7E-B8BBB26E64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 descr="Image result for united capital">
              <a:extLst>
                <a:ext uri="{FF2B5EF4-FFF2-40B4-BE49-F238E27FC236}">
                  <a16:creationId xmlns:a16="http://schemas.microsoft.com/office/drawing/2014/main" id="{DCD6116D-AD0B-F7FE-4D0F-1A728A4625C2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048" y="1348118"/>
              <a:ext cx="1787354" cy="31780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6354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JPseudoFooter">
            <a:extLst>
              <a:ext uri="{FF2B5EF4-FFF2-40B4-BE49-F238E27FC236}">
                <a16:creationId xmlns:a16="http://schemas.microsoft.com/office/drawing/2014/main" id="{6C3B67CA-6D9B-78C3-7A77-6CAEC8CE87A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80692" y="13017684"/>
            <a:ext cx="2119873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D66D42-0A65-BA18-D30F-31575FFDC812}"/>
              </a:ext>
            </a:extLst>
          </p:cNvPr>
          <p:cNvSpPr txBox="1">
            <a:spLocks/>
          </p:cNvSpPr>
          <p:nvPr/>
        </p:nvSpPr>
        <p:spPr>
          <a:xfrm>
            <a:off x="757923" y="434211"/>
            <a:ext cx="18304308" cy="946542"/>
          </a:xfrm>
          <a:prstGeom prst="rect">
            <a:avLst/>
          </a:prstGeom>
        </p:spPr>
        <p:txBody>
          <a:bodyPr/>
          <a:lstStyle>
            <a:lvl1pPr algn="l" defTabSz="1781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85729">
              <a:defRPr/>
            </a:pPr>
            <a:r>
              <a:rPr lang="en-US" sz="4773" b="1" dirty="0">
                <a:solidFill>
                  <a:srgbClr val="1C4589"/>
                </a:solidFill>
                <a:latin typeface="Avenir LT Std 45 Book" panose="020B0502020203020204" pitchFamily="34" charset="0"/>
              </a:rPr>
              <a:t>Select Credentials – Capital Markets (5/8)</a:t>
            </a:r>
            <a:endParaRPr lang="en-GB" sz="4773" b="1" dirty="0">
              <a:solidFill>
                <a:srgbClr val="1C4589"/>
              </a:solidFill>
              <a:latin typeface="Avenir LT Std 45 Book" panose="020B0502020203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E1BBF7-DD1E-D3DE-697C-37DC4E1F1602}"/>
              </a:ext>
            </a:extLst>
          </p:cNvPr>
          <p:cNvGrpSpPr/>
          <p:nvPr/>
        </p:nvGrpSpPr>
        <p:grpSpPr>
          <a:xfrm>
            <a:off x="9646598" y="1642438"/>
            <a:ext cx="3769351" cy="3425614"/>
            <a:chOff x="4903288" y="1104228"/>
            <a:chExt cx="2002175" cy="1619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7F69FA3-8B5E-9274-A300-FD90605F1C94}"/>
                </a:ext>
              </a:extLst>
            </p:cNvPr>
            <p:cNvGrpSpPr/>
            <p:nvPr/>
          </p:nvGrpSpPr>
          <p:grpSpPr>
            <a:xfrm>
              <a:off x="4903288" y="1104228"/>
              <a:ext cx="2002175" cy="1619998"/>
              <a:chOff x="797218" y="1050260"/>
              <a:chExt cx="1867413" cy="154533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5044208-DD12-A762-D257-91A362441803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29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  <a:b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FSDH Merchant Bank Limited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₦15Bn Series 11, 12 &amp; 13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9B4EE52-537C-7E3C-478B-2E036EEFF026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A92CF8F-0672-A888-824A-8C541B101E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4" descr="logo">
              <a:extLst>
                <a:ext uri="{FF2B5EF4-FFF2-40B4-BE49-F238E27FC236}">
                  <a16:creationId xmlns:a16="http://schemas.microsoft.com/office/drawing/2014/main" id="{9EDE99D3-109C-3E24-4C95-B553C606B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533" y="1131416"/>
              <a:ext cx="1054334" cy="68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21FE0D24-57B0-1770-21BA-BDE177DB9003}"/>
              </a:ext>
            </a:extLst>
          </p:cNvPr>
          <p:cNvGrpSpPr/>
          <p:nvPr/>
        </p:nvGrpSpPr>
        <p:grpSpPr>
          <a:xfrm>
            <a:off x="5480349" y="1690813"/>
            <a:ext cx="3810959" cy="3377239"/>
            <a:chOff x="2679995" y="1106133"/>
            <a:chExt cx="2002175" cy="161999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A187749-E3B3-D3F3-18CC-8D05EE2FB63F}"/>
                </a:ext>
              </a:extLst>
            </p:cNvPr>
            <p:cNvGrpSpPr/>
            <p:nvPr/>
          </p:nvGrpSpPr>
          <p:grpSpPr>
            <a:xfrm>
              <a:off x="2679995" y="1106133"/>
              <a:ext cx="2002175" cy="1619997"/>
              <a:chOff x="797218" y="1050260"/>
              <a:chExt cx="1867413" cy="1545336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A8E8C27-0953-DCDF-6F3F-371B0F269263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52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Niger Delta Explorations &amp; Production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₦10.3Bn Series 1 Bond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FB8A1FB-D2AC-93FC-D47E-C3DB7CC93EAC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E9840C70-6A7D-4D87-7458-2992F8AB06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4" name="bg object 16">
              <a:extLst>
                <a:ext uri="{FF2B5EF4-FFF2-40B4-BE49-F238E27FC236}">
                  <a16:creationId xmlns:a16="http://schemas.microsoft.com/office/drawing/2014/main" id="{7558BAF5-1A3C-6FD9-F604-A4054B5B3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6669" y="1188206"/>
              <a:ext cx="754465" cy="604432"/>
            </a:xfrm>
            <a:prstGeom prst="rect">
              <a:avLst/>
            </a:prstGeom>
          </p:spPr>
        </p:pic>
      </p:grpSp>
      <p:grpSp>
        <p:nvGrpSpPr>
          <p:cNvPr id="1105" name="Group 1104">
            <a:extLst>
              <a:ext uri="{FF2B5EF4-FFF2-40B4-BE49-F238E27FC236}">
                <a16:creationId xmlns:a16="http://schemas.microsoft.com/office/drawing/2014/main" id="{D312D256-412E-E56C-5E6A-505DCF51AA5B}"/>
              </a:ext>
            </a:extLst>
          </p:cNvPr>
          <p:cNvGrpSpPr/>
          <p:nvPr/>
        </p:nvGrpSpPr>
        <p:grpSpPr>
          <a:xfrm>
            <a:off x="17743984" y="1667342"/>
            <a:ext cx="3721965" cy="3410137"/>
            <a:chOff x="9300986" y="1103211"/>
            <a:chExt cx="1980000" cy="161999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F92EA13-73FA-8DD3-618F-0A6AFF3C3DF5}"/>
                </a:ext>
              </a:extLst>
            </p:cNvPr>
            <p:cNvGrpSpPr/>
            <p:nvPr/>
          </p:nvGrpSpPr>
          <p:grpSpPr>
            <a:xfrm>
              <a:off x="9300986" y="1103211"/>
              <a:ext cx="1980000" cy="1619997"/>
              <a:chOff x="797218" y="1050260"/>
              <a:chExt cx="1846731" cy="1545336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4A6A675-5C4D-9E72-01C7-5078ED8B7131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20331" cy="858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85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Fidson Healthcare PLC</a:t>
                </a:r>
              </a:p>
              <a:p>
                <a:pPr algn="ctr" defTabSz="370586">
                  <a:defRPr/>
                </a:pP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₦5Bn Series 4 Commercial Paper</a:t>
                </a:r>
                <a:endParaRPr lang="en-GB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665AAC2-3160-AC75-399F-862BA6563D72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51556AB-74C6-CE30-F519-ABCCD31046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89" name="Picture 1088">
              <a:extLst>
                <a:ext uri="{FF2B5EF4-FFF2-40B4-BE49-F238E27FC236}">
                  <a16:creationId xmlns:a16="http://schemas.microsoft.com/office/drawing/2014/main" id="{A0631A9B-EE30-77BA-05EB-474517C0D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44960" y="1154332"/>
              <a:ext cx="672181" cy="672179"/>
            </a:xfrm>
            <a:prstGeom prst="rect">
              <a:avLst/>
            </a:prstGeom>
          </p:spPr>
        </p:pic>
      </p:grpSp>
      <p:grpSp>
        <p:nvGrpSpPr>
          <p:cNvPr id="1102" name="Group 1101">
            <a:extLst>
              <a:ext uri="{FF2B5EF4-FFF2-40B4-BE49-F238E27FC236}">
                <a16:creationId xmlns:a16="http://schemas.microsoft.com/office/drawing/2014/main" id="{EF927697-42AD-EB69-783F-94110E3EB3D5}"/>
              </a:ext>
            </a:extLst>
          </p:cNvPr>
          <p:cNvGrpSpPr/>
          <p:nvPr/>
        </p:nvGrpSpPr>
        <p:grpSpPr>
          <a:xfrm>
            <a:off x="5489071" y="5341322"/>
            <a:ext cx="3811567" cy="3409362"/>
            <a:chOff x="2691455" y="2962914"/>
            <a:chExt cx="2002175" cy="1619998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DC99AD5-9033-849A-6CD1-EAFDC19C20B5}"/>
                </a:ext>
              </a:extLst>
            </p:cNvPr>
            <p:cNvGrpSpPr/>
            <p:nvPr/>
          </p:nvGrpSpPr>
          <p:grpSpPr>
            <a:xfrm>
              <a:off x="2691455" y="2962914"/>
              <a:ext cx="2002175" cy="1619998"/>
              <a:chOff x="797218" y="1050260"/>
              <a:chExt cx="1867413" cy="1545336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19A0AFC-3A1D-8B80-88DC-9321660024C2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58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85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AFEX SPV PLC</a:t>
                </a:r>
              </a:p>
              <a:p>
                <a:pPr algn="ctr" defTabSz="370586">
                  <a:defRPr/>
                </a:pP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₦8.1Bn Series 2 Asset-backed Commercial Paper</a:t>
                </a:r>
                <a:endParaRPr lang="en-GB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FC21556A-06BD-6DC6-AF6D-EA5C103F08A1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C986EC08-0E74-43B1-87BC-E6CFCF4A5D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59" name="Picture 1058">
              <a:extLst>
                <a:ext uri="{FF2B5EF4-FFF2-40B4-BE49-F238E27FC236}">
                  <a16:creationId xmlns:a16="http://schemas.microsoft.com/office/drawing/2014/main" id="{BC4A5652-DC7D-31FB-6B0F-B8D3CF562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80044" y="3113344"/>
              <a:ext cx="1287714" cy="478282"/>
            </a:xfrm>
            <a:prstGeom prst="rect">
              <a:avLst/>
            </a:prstGeom>
          </p:spPr>
        </p:pic>
      </p:grpSp>
      <p:grpSp>
        <p:nvGrpSpPr>
          <p:cNvPr id="1103" name="Group 1102">
            <a:extLst>
              <a:ext uri="{FF2B5EF4-FFF2-40B4-BE49-F238E27FC236}">
                <a16:creationId xmlns:a16="http://schemas.microsoft.com/office/drawing/2014/main" id="{0918F35C-C4FD-261C-8F20-D73E42194FAA}"/>
              </a:ext>
            </a:extLst>
          </p:cNvPr>
          <p:cNvGrpSpPr/>
          <p:nvPr/>
        </p:nvGrpSpPr>
        <p:grpSpPr>
          <a:xfrm>
            <a:off x="1577843" y="5368497"/>
            <a:ext cx="3756551" cy="3412157"/>
            <a:chOff x="525431" y="2957740"/>
            <a:chExt cx="1980000" cy="1619997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FF15C77-14B4-0978-1CA3-D397E3784027}"/>
                </a:ext>
              </a:extLst>
            </p:cNvPr>
            <p:cNvGrpSpPr/>
            <p:nvPr/>
          </p:nvGrpSpPr>
          <p:grpSpPr>
            <a:xfrm>
              <a:off x="525431" y="2957740"/>
              <a:ext cx="1980000" cy="1619997"/>
              <a:chOff x="797218" y="1050260"/>
              <a:chExt cx="1846731" cy="1545336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7998BF1-BE48-D3C3-4AB1-0F3D91C4223B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36787" cy="722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r>
                  <a:rPr lang="de-DE" sz="185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FSDH Merchant Bank Limited</a:t>
                </a:r>
              </a:p>
              <a:p>
                <a:pPr algn="ctr" defTabSz="370586">
                  <a:defRPr/>
                </a:pP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₦20Bn Series 8, 9 &amp; 10 Commercial Paper</a:t>
                </a:r>
                <a:endParaRPr lang="en-GB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479199F2-F2A6-5B0C-B069-E2A3B662E332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5709DAC-2E97-6E32-24AB-62A0C2DCB1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77" name="Picture 4" descr="logo">
              <a:extLst>
                <a:ext uri="{FF2B5EF4-FFF2-40B4-BE49-F238E27FC236}">
                  <a16:creationId xmlns:a16="http://schemas.microsoft.com/office/drawing/2014/main" id="{570AB07A-34A5-60C7-94AE-A8A905824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391" y="2974558"/>
              <a:ext cx="1054334" cy="68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FC68C27-8B54-B5E4-263B-70BA719A9145}"/>
              </a:ext>
            </a:extLst>
          </p:cNvPr>
          <p:cNvGrpSpPr/>
          <p:nvPr/>
        </p:nvGrpSpPr>
        <p:grpSpPr>
          <a:xfrm>
            <a:off x="13629017" y="1670419"/>
            <a:ext cx="3776180" cy="3409359"/>
            <a:chOff x="9232690" y="2969335"/>
            <a:chExt cx="1956155" cy="158276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132B57D-1AFA-7068-71F5-BA2EE39DBD14}"/>
                </a:ext>
              </a:extLst>
            </p:cNvPr>
            <p:cNvGrpSpPr/>
            <p:nvPr/>
          </p:nvGrpSpPr>
          <p:grpSpPr>
            <a:xfrm>
              <a:off x="9232690" y="2969335"/>
              <a:ext cx="1956155" cy="1582761"/>
              <a:chOff x="797218" y="1050260"/>
              <a:chExt cx="1867413" cy="1545336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836BF837-3EB2-19A3-E972-F19F83E5B3BD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58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  <a:b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85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MeCure Industries PLC</a:t>
                </a:r>
              </a:p>
              <a:p>
                <a:pPr algn="ctr" defTabSz="370586">
                  <a:defRPr/>
                </a:pP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₦4Bn Series 6, 7 &amp; 8 Commercial Paper</a:t>
                </a:r>
                <a:endParaRPr lang="en-GB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8782550-DF88-3254-B91C-D34D81255D14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F853714E-AF9C-8AAB-9652-63AAE1AC72A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FD506024-8984-3614-DC83-00C58F9A8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" r="1781"/>
            <a:stretch/>
          </p:blipFill>
          <p:spPr bwMode="auto">
            <a:xfrm>
              <a:off x="9746959" y="3075870"/>
              <a:ext cx="968479" cy="59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0" name="Group 1099">
            <a:extLst>
              <a:ext uri="{FF2B5EF4-FFF2-40B4-BE49-F238E27FC236}">
                <a16:creationId xmlns:a16="http://schemas.microsoft.com/office/drawing/2014/main" id="{4EDAF84A-9B29-851C-7A7B-F3779A6AA89D}"/>
              </a:ext>
            </a:extLst>
          </p:cNvPr>
          <p:cNvGrpSpPr/>
          <p:nvPr/>
        </p:nvGrpSpPr>
        <p:grpSpPr>
          <a:xfrm>
            <a:off x="9601339" y="5357408"/>
            <a:ext cx="3737412" cy="3419014"/>
            <a:chOff x="4890023" y="2957740"/>
            <a:chExt cx="1980000" cy="161999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D0C05F-EE5E-D45F-A3F8-FAB8584A2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70597" y="2975596"/>
              <a:ext cx="1424422" cy="84019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2AACBAE-8ABD-6A1C-07C4-A8D5908A02CA}"/>
                </a:ext>
              </a:extLst>
            </p:cNvPr>
            <p:cNvGrpSpPr/>
            <p:nvPr/>
          </p:nvGrpSpPr>
          <p:grpSpPr>
            <a:xfrm>
              <a:off x="4890023" y="2957740"/>
              <a:ext cx="1980000" cy="1619998"/>
              <a:chOff x="797218" y="1050260"/>
              <a:chExt cx="1846731" cy="154533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7837E76-4A6B-0792-1B03-832DDAD7FFF9}"/>
                  </a:ext>
                </a:extLst>
              </p:cNvPr>
              <p:cNvSpPr/>
              <p:nvPr/>
            </p:nvSpPr>
            <p:spPr bwMode="auto">
              <a:xfrm>
                <a:off x="887021" y="1763128"/>
                <a:ext cx="1714488" cy="695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Sole Arranger</a:t>
                </a: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FSDH Asset Management Limited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Establishment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₦3.5Bn Private Note Issuance Programme</a:t>
                </a: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86BD1ED-F9C3-3383-A720-A051645BE7E7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3FD9045-0B07-4E7B-EC53-A49DC67CE6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FF5608B1-50D0-305B-DDEF-4F206FD94A2F}"/>
              </a:ext>
            </a:extLst>
          </p:cNvPr>
          <p:cNvGrpSpPr/>
          <p:nvPr/>
        </p:nvGrpSpPr>
        <p:grpSpPr>
          <a:xfrm>
            <a:off x="13623510" y="5338646"/>
            <a:ext cx="3739275" cy="3421480"/>
            <a:chOff x="7072319" y="2957740"/>
            <a:chExt cx="1980000" cy="161999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8522F52-7D16-E2AB-57E7-B5A2DCEB0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79461" y="3026501"/>
              <a:ext cx="623549" cy="631174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78F62B4-EDA6-9052-9719-522B201E18F8}"/>
                </a:ext>
              </a:extLst>
            </p:cNvPr>
            <p:cNvGrpSpPr/>
            <p:nvPr/>
          </p:nvGrpSpPr>
          <p:grpSpPr>
            <a:xfrm>
              <a:off x="7072319" y="2957740"/>
              <a:ext cx="1980000" cy="1619997"/>
              <a:chOff x="797218" y="1050260"/>
              <a:chExt cx="1846731" cy="154533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DC7531B-84F9-61B3-3654-4D34C34D3340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15092" cy="855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85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MTN Nigeria Comms. PLC</a:t>
                </a:r>
              </a:p>
              <a:p>
                <a:pPr algn="ctr" defTabSz="370586">
                  <a:defRPr/>
                </a:pP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₦23Bn Series 3 Commercial Paper</a:t>
                </a:r>
                <a:endParaRPr lang="en-GB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E4BA3D5-D3BE-7AF0-24CA-17E1CB3BD240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A8F36F2-E194-A5B5-B1B2-90B9BA21F2B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F32BCFF6-56AB-2720-4592-8BAEAE45DCAB}"/>
              </a:ext>
            </a:extLst>
          </p:cNvPr>
          <p:cNvGrpSpPr/>
          <p:nvPr/>
        </p:nvGrpSpPr>
        <p:grpSpPr>
          <a:xfrm>
            <a:off x="17718239" y="5338646"/>
            <a:ext cx="3778727" cy="3414715"/>
            <a:chOff x="9288480" y="2957740"/>
            <a:chExt cx="2002175" cy="1619998"/>
          </a:xfrm>
        </p:grpSpPr>
        <p:pic>
          <p:nvPicPr>
            <p:cNvPr id="37" name="Picture 36" descr="A close-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A3FEFE68-A7F8-50D4-7ECB-80D2EE5E1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3107" y="3109099"/>
              <a:ext cx="1368515" cy="527671"/>
            </a:xfrm>
            <a:prstGeom prst="rect">
              <a:avLst/>
            </a:prstGeom>
          </p:spPr>
        </p:pic>
        <p:grpSp>
          <p:nvGrpSpPr>
            <p:cNvPr id="1038" name="Group 1037">
              <a:extLst>
                <a:ext uri="{FF2B5EF4-FFF2-40B4-BE49-F238E27FC236}">
                  <a16:creationId xmlns:a16="http://schemas.microsoft.com/office/drawing/2014/main" id="{3B000FB0-98BE-9FED-F639-21665CD087A0}"/>
                </a:ext>
              </a:extLst>
            </p:cNvPr>
            <p:cNvGrpSpPr/>
            <p:nvPr/>
          </p:nvGrpSpPr>
          <p:grpSpPr>
            <a:xfrm>
              <a:off x="9288480" y="2957740"/>
              <a:ext cx="2002175" cy="1619998"/>
              <a:chOff x="797218" y="1050260"/>
              <a:chExt cx="1867413" cy="1545336"/>
            </a:xfrm>
          </p:grpSpPr>
          <p:sp>
            <p:nvSpPr>
              <p:cNvPr id="1043" name="Rectangle 1042">
                <a:extLst>
                  <a:ext uri="{FF2B5EF4-FFF2-40B4-BE49-F238E27FC236}">
                    <a16:creationId xmlns:a16="http://schemas.microsoft.com/office/drawing/2014/main" id="{B953CDA3-7669-384E-B97C-A0C92944C746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57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Sole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85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Infinity Microfinance Bank Ltd</a:t>
                </a:r>
              </a:p>
              <a:p>
                <a:pPr algn="ctr" defTabSz="370586">
                  <a:defRPr/>
                </a:pP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₦0.2Bn Series 1 Commercial Paper</a:t>
                </a:r>
                <a:endParaRPr lang="en-GB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3342F44F-929B-B3F7-5D5A-69EC9C3972E1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45" name="Straight Connector 1044">
                <a:extLst>
                  <a:ext uri="{FF2B5EF4-FFF2-40B4-BE49-F238E27FC236}">
                    <a16:creationId xmlns:a16="http://schemas.microsoft.com/office/drawing/2014/main" id="{89AA7FEB-FDEF-F058-CB1D-7C59F9A7A1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D831A7-3609-3884-FAA1-CB30FA34713C}"/>
              </a:ext>
            </a:extLst>
          </p:cNvPr>
          <p:cNvGrpSpPr/>
          <p:nvPr/>
        </p:nvGrpSpPr>
        <p:grpSpPr>
          <a:xfrm>
            <a:off x="1624154" y="9067275"/>
            <a:ext cx="3752677" cy="3418320"/>
            <a:chOff x="9288480" y="2957740"/>
            <a:chExt cx="1980000" cy="161999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DAD446E-EE93-DB66-078A-39ABBEA434B8}"/>
                </a:ext>
              </a:extLst>
            </p:cNvPr>
            <p:cNvGrpSpPr/>
            <p:nvPr/>
          </p:nvGrpSpPr>
          <p:grpSpPr>
            <a:xfrm>
              <a:off x="9288480" y="2957740"/>
              <a:ext cx="1980000" cy="1619997"/>
              <a:chOff x="797218" y="1050260"/>
              <a:chExt cx="1846731" cy="154533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CB6CC1B-17A3-F0E7-D0C4-967EC5FEC486}"/>
                  </a:ext>
                </a:extLst>
              </p:cNvPr>
              <p:cNvSpPr/>
              <p:nvPr/>
            </p:nvSpPr>
            <p:spPr bwMode="auto">
              <a:xfrm>
                <a:off x="824968" y="1760291"/>
                <a:ext cx="1743572" cy="831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Free Trade Zone Company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₦25Bn Series 2 Fixed Rate Bond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A43861A-5D39-086C-A13C-65BBBDB2FA44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9F013CF-72C9-B181-E27C-CCAD980E41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2" descr="Lagos Free Zone (Tolaram) | LinkedIn">
              <a:extLst>
                <a:ext uri="{FF2B5EF4-FFF2-40B4-BE49-F238E27FC236}">
                  <a16:creationId xmlns:a16="http://schemas.microsoft.com/office/drawing/2014/main" id="{32F338E8-F18D-9843-D1F4-E3DEBD4CC2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04" b="19163"/>
            <a:stretch/>
          </p:blipFill>
          <p:spPr bwMode="auto">
            <a:xfrm>
              <a:off x="9744302" y="3037176"/>
              <a:ext cx="999900" cy="613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342D455-2C9A-05EC-6331-33F7ADE811C3}"/>
              </a:ext>
            </a:extLst>
          </p:cNvPr>
          <p:cNvGrpSpPr/>
          <p:nvPr/>
        </p:nvGrpSpPr>
        <p:grpSpPr>
          <a:xfrm>
            <a:off x="5574137" y="9137562"/>
            <a:ext cx="3760568" cy="3410672"/>
            <a:chOff x="7092920" y="4811252"/>
            <a:chExt cx="1980000" cy="1619997"/>
          </a:xfrm>
        </p:grpSpPr>
        <p:grpSp>
          <p:nvGrpSpPr>
            <p:cNvPr id="1092" name="Group 1091">
              <a:extLst>
                <a:ext uri="{FF2B5EF4-FFF2-40B4-BE49-F238E27FC236}">
                  <a16:creationId xmlns:a16="http://schemas.microsoft.com/office/drawing/2014/main" id="{0FB99EB0-8EB3-EC1D-A2C5-DA237B90702D}"/>
                </a:ext>
              </a:extLst>
            </p:cNvPr>
            <p:cNvGrpSpPr/>
            <p:nvPr/>
          </p:nvGrpSpPr>
          <p:grpSpPr>
            <a:xfrm>
              <a:off x="7092920" y="4811252"/>
              <a:ext cx="1980000" cy="1619997"/>
              <a:chOff x="797218" y="1050260"/>
              <a:chExt cx="1846731" cy="1545336"/>
            </a:xfrm>
          </p:grpSpPr>
          <p:sp>
            <p:nvSpPr>
              <p:cNvPr id="1093" name="Rectangle 1092">
                <a:extLst>
                  <a:ext uri="{FF2B5EF4-FFF2-40B4-BE49-F238E27FC236}">
                    <a16:creationId xmlns:a16="http://schemas.microsoft.com/office/drawing/2014/main" id="{C37C3DB8-5951-2E71-BB3A-87E04C005911}"/>
                  </a:ext>
                </a:extLst>
              </p:cNvPr>
              <p:cNvSpPr/>
              <p:nvPr/>
            </p:nvSpPr>
            <p:spPr bwMode="auto">
              <a:xfrm>
                <a:off x="835145" y="1757956"/>
                <a:ext cx="1689941" cy="833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MTN Nigeria Comms.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₦127Bn Series 1 &amp; 2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1094" name="Rectangle 1093">
                <a:extLst>
                  <a:ext uri="{FF2B5EF4-FFF2-40B4-BE49-F238E27FC236}">
                    <a16:creationId xmlns:a16="http://schemas.microsoft.com/office/drawing/2014/main" id="{03436C0D-0B68-3A0B-E1BE-6692A5C312EB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96" name="Straight Connector 1095">
                <a:extLst>
                  <a:ext uri="{FF2B5EF4-FFF2-40B4-BE49-F238E27FC236}">
                    <a16:creationId xmlns:a16="http://schemas.microsoft.com/office/drawing/2014/main" id="{B3219DD0-2C03-811C-FB7D-949EADA709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5858BDE-A0E7-53FE-A5A5-AE6E2E850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78903" y="4866369"/>
              <a:ext cx="631173" cy="631174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938AA07-4C6B-3E68-68B6-FB163DAD1393}"/>
              </a:ext>
            </a:extLst>
          </p:cNvPr>
          <p:cNvGrpSpPr/>
          <p:nvPr/>
        </p:nvGrpSpPr>
        <p:grpSpPr>
          <a:xfrm>
            <a:off x="17740231" y="9108155"/>
            <a:ext cx="3765838" cy="3377440"/>
            <a:chOff x="9292148" y="4811252"/>
            <a:chExt cx="2002175" cy="1619997"/>
          </a:xfrm>
        </p:grpSpPr>
        <p:grpSp>
          <p:nvGrpSpPr>
            <p:cNvPr id="1097" name="Group 1096">
              <a:extLst>
                <a:ext uri="{FF2B5EF4-FFF2-40B4-BE49-F238E27FC236}">
                  <a16:creationId xmlns:a16="http://schemas.microsoft.com/office/drawing/2014/main" id="{2513C5B4-1703-BFEC-82E9-015740058F8F}"/>
                </a:ext>
              </a:extLst>
            </p:cNvPr>
            <p:cNvGrpSpPr/>
            <p:nvPr/>
          </p:nvGrpSpPr>
          <p:grpSpPr>
            <a:xfrm>
              <a:off x="9292148" y="4811252"/>
              <a:ext cx="2002175" cy="1619997"/>
              <a:chOff x="797218" y="1050260"/>
              <a:chExt cx="1867413" cy="1545336"/>
            </a:xfrm>
          </p:grpSpPr>
          <p:sp>
            <p:nvSpPr>
              <p:cNvPr id="1098" name="Rectangle 1097">
                <a:extLst>
                  <a:ext uri="{FF2B5EF4-FFF2-40B4-BE49-F238E27FC236}">
                    <a16:creationId xmlns:a16="http://schemas.microsoft.com/office/drawing/2014/main" id="{2322D5BA-15E6-19A6-20BD-9C5FE22D01D5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41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Coleman Technical Industries Ltd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₦9.5Bn Series 5 &amp; 6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1099" name="Rectangle 1098">
                <a:extLst>
                  <a:ext uri="{FF2B5EF4-FFF2-40B4-BE49-F238E27FC236}">
                    <a16:creationId xmlns:a16="http://schemas.microsoft.com/office/drawing/2014/main" id="{5A9448C0-9C70-C96E-5ADD-40B064A73C98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101" name="Straight Connector 1100">
                <a:extLst>
                  <a:ext uri="{FF2B5EF4-FFF2-40B4-BE49-F238E27FC236}">
                    <a16:creationId xmlns:a16="http://schemas.microsoft.com/office/drawing/2014/main" id="{5276B23B-C293-E392-C011-869842108A2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3D2D980-E93F-1305-51D4-A4A42BEA3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96704" y="4906592"/>
              <a:ext cx="554995" cy="576090"/>
            </a:xfrm>
            <a:prstGeom prst="rect">
              <a:avLst/>
            </a:prstGeom>
          </p:spPr>
        </p:pic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F3EDA17-C203-0EE6-979E-D44CD123656B}"/>
              </a:ext>
            </a:extLst>
          </p:cNvPr>
          <p:cNvGrpSpPr/>
          <p:nvPr/>
        </p:nvGrpSpPr>
        <p:grpSpPr>
          <a:xfrm>
            <a:off x="9636219" y="9173710"/>
            <a:ext cx="3761529" cy="3377440"/>
            <a:chOff x="4898441" y="4799186"/>
            <a:chExt cx="2002175" cy="161999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DC5544D-FA39-99D8-ACB0-82638251DE90}"/>
                </a:ext>
              </a:extLst>
            </p:cNvPr>
            <p:cNvGrpSpPr/>
            <p:nvPr/>
          </p:nvGrpSpPr>
          <p:grpSpPr>
            <a:xfrm>
              <a:off x="4898441" y="4799186"/>
              <a:ext cx="2002175" cy="1619997"/>
              <a:chOff x="797218" y="1050260"/>
              <a:chExt cx="1867413" cy="1545336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176C553-E4A2-5245-7B5E-B9956E8EF19F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41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Shelter Afrique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₦46Bn Series 1 Bond under the ₦200Bn Programme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95440E0-E225-2CA5-A313-055649993CA0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C10AACD-900C-8F08-D37F-FB81BC06A0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FE90DC6-C374-FD2D-2CAA-B3C1B33D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293" y="4858683"/>
              <a:ext cx="1827963" cy="432000"/>
            </a:xfrm>
            <a:prstGeom prst="rect">
              <a:avLst/>
            </a:prstGeom>
          </p:spPr>
        </p:pic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765C868C-7AD2-883B-5028-641C4E51909D}"/>
              </a:ext>
            </a:extLst>
          </p:cNvPr>
          <p:cNvGrpSpPr/>
          <p:nvPr/>
        </p:nvGrpSpPr>
        <p:grpSpPr>
          <a:xfrm>
            <a:off x="13647159" y="9119175"/>
            <a:ext cx="3784499" cy="3380774"/>
            <a:chOff x="7092920" y="4799220"/>
            <a:chExt cx="2002175" cy="1619996"/>
          </a:xfrm>
        </p:grpSpPr>
        <p:pic>
          <p:nvPicPr>
            <p:cNvPr id="53" name="Picture 52" descr="Image result for united capital">
              <a:extLst>
                <a:ext uri="{FF2B5EF4-FFF2-40B4-BE49-F238E27FC236}">
                  <a16:creationId xmlns:a16="http://schemas.microsoft.com/office/drawing/2014/main" id="{1BE9A9D9-9020-F233-662B-82581359A4E5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0445" y="4995127"/>
              <a:ext cx="1787354" cy="317806"/>
            </a:xfrm>
            <a:prstGeom prst="rect">
              <a:avLst/>
            </a:prstGeom>
            <a:noFill/>
          </p:spPr>
        </p:pic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101B4036-E892-42EB-3035-1E9F6F7A758F}"/>
                </a:ext>
              </a:extLst>
            </p:cNvPr>
            <p:cNvGrpSpPr/>
            <p:nvPr/>
          </p:nvGrpSpPr>
          <p:grpSpPr>
            <a:xfrm>
              <a:off x="7092920" y="4799220"/>
              <a:ext cx="2002175" cy="1619996"/>
              <a:chOff x="797218" y="1050260"/>
              <a:chExt cx="1867413" cy="1545336"/>
            </a:xfrm>
          </p:grpSpPr>
          <p:sp>
            <p:nvSpPr>
              <p:cNvPr id="1025" name="Rectangle 1024">
                <a:extLst>
                  <a:ext uri="{FF2B5EF4-FFF2-40B4-BE49-F238E27FC236}">
                    <a16:creationId xmlns:a16="http://schemas.microsoft.com/office/drawing/2014/main" id="{BE7F48D6-2DC1-E19B-CF9C-CB801473EECE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65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85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United Capital PLC</a:t>
                </a:r>
              </a:p>
              <a:p>
                <a:pPr algn="ctr" defTabSz="370586">
                  <a:defRPr/>
                </a:pP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₦11.7Bn Series 2 Fixed Rate Bond</a:t>
                </a:r>
                <a:endParaRPr lang="en-GB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1026" name="Rectangle 1025">
                <a:extLst>
                  <a:ext uri="{FF2B5EF4-FFF2-40B4-BE49-F238E27FC236}">
                    <a16:creationId xmlns:a16="http://schemas.microsoft.com/office/drawing/2014/main" id="{8871DFB4-CA71-48FE-7030-1436544C2108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27" name="Straight Connector 1026">
                <a:extLst>
                  <a:ext uri="{FF2B5EF4-FFF2-40B4-BE49-F238E27FC236}">
                    <a16:creationId xmlns:a16="http://schemas.microsoft.com/office/drawing/2014/main" id="{C6317B68-8562-C517-649F-B5DDF76B2A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D2716F2-5AAE-F6C0-FD86-D63A3C9B6957}"/>
              </a:ext>
            </a:extLst>
          </p:cNvPr>
          <p:cNvGrpSpPr/>
          <p:nvPr/>
        </p:nvGrpSpPr>
        <p:grpSpPr>
          <a:xfrm>
            <a:off x="1573794" y="1680303"/>
            <a:ext cx="3756549" cy="3412156"/>
            <a:chOff x="9301745" y="1104228"/>
            <a:chExt cx="1980000" cy="161999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C865F96-A27F-CCA9-555F-34A6334158F5}"/>
                </a:ext>
              </a:extLst>
            </p:cNvPr>
            <p:cNvGrpSpPr/>
            <p:nvPr/>
          </p:nvGrpSpPr>
          <p:grpSpPr>
            <a:xfrm>
              <a:off x="9301745" y="1104228"/>
              <a:ext cx="1980000" cy="1619997"/>
              <a:chOff x="797218" y="1050260"/>
              <a:chExt cx="1846731" cy="154533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D8BC7EC-BEE2-7776-CD8D-4EFFE327CC18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667051" cy="832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United Capital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₦12Bn Series 5 &amp; 6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(2023)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6825EF-D7EB-0FCA-98AA-BBBA1750F673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0400BC6-FD2A-069F-A023-B3CB392DEEF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Image result for united capital">
              <a:extLst>
                <a:ext uri="{FF2B5EF4-FFF2-40B4-BE49-F238E27FC236}">
                  <a16:creationId xmlns:a16="http://schemas.microsoft.com/office/drawing/2014/main" id="{AAA3229F-DC56-9A38-BED8-9D02E522BCCD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048" y="1348118"/>
              <a:ext cx="1787354" cy="31780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8682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JPseudoFooter">
            <a:extLst>
              <a:ext uri="{FF2B5EF4-FFF2-40B4-BE49-F238E27FC236}">
                <a16:creationId xmlns:a16="http://schemas.microsoft.com/office/drawing/2014/main" id="{6C3B67CA-6D9B-78C3-7A77-6CAEC8CE87A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80692" y="13017684"/>
            <a:ext cx="2119873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034F49D-A7B5-B774-BB3E-F8B68029458A}"/>
              </a:ext>
            </a:extLst>
          </p:cNvPr>
          <p:cNvSpPr txBox="1">
            <a:spLocks/>
          </p:cNvSpPr>
          <p:nvPr/>
        </p:nvSpPr>
        <p:spPr>
          <a:xfrm>
            <a:off x="758469" y="403745"/>
            <a:ext cx="18304308" cy="946542"/>
          </a:xfrm>
          <a:prstGeom prst="rect">
            <a:avLst/>
          </a:prstGeom>
        </p:spPr>
        <p:txBody>
          <a:bodyPr/>
          <a:lstStyle>
            <a:lvl1pPr algn="l" defTabSz="1781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85729">
              <a:defRPr/>
            </a:pPr>
            <a:r>
              <a:rPr lang="en-US" sz="4773" b="1" dirty="0">
                <a:solidFill>
                  <a:srgbClr val="1C4589"/>
                </a:solidFill>
                <a:latin typeface="Avenir LT Std 45 Book" panose="020B0502020203020204" pitchFamily="34" charset="0"/>
              </a:rPr>
              <a:t>Select Credentials – Capital Markets (6/8)</a:t>
            </a:r>
            <a:endParaRPr lang="en-GB" sz="4773" b="1" dirty="0">
              <a:solidFill>
                <a:srgbClr val="1C4589"/>
              </a:solidFill>
              <a:latin typeface="Avenir LT Std 45 Book" panose="020B050202020302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701867D-31DE-C5D2-0E10-428406A62F78}"/>
              </a:ext>
            </a:extLst>
          </p:cNvPr>
          <p:cNvGrpSpPr/>
          <p:nvPr/>
        </p:nvGrpSpPr>
        <p:grpSpPr>
          <a:xfrm>
            <a:off x="9680562" y="1713329"/>
            <a:ext cx="3763018" cy="3419012"/>
            <a:chOff x="4902908" y="1104228"/>
            <a:chExt cx="2002175" cy="161999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F69FA3-8B5E-9274-A300-FD90605F1C94}"/>
                </a:ext>
              </a:extLst>
            </p:cNvPr>
            <p:cNvGrpSpPr/>
            <p:nvPr/>
          </p:nvGrpSpPr>
          <p:grpSpPr>
            <a:xfrm>
              <a:off x="4902908" y="1104228"/>
              <a:ext cx="2002175" cy="1619996"/>
              <a:chOff x="797218" y="1050260"/>
              <a:chExt cx="1867413" cy="154533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044208-DD12-A762-D257-91A362441803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1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  <a:b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AFIL SPV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₦18.4Bn Series 1 Asset-backed Commercial Paper (Reopening)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B4EE52-537C-7E3C-478B-2E036EEFF026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A92CF8F-0672-A888-824A-8C541B101E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06098C0-A028-3FCD-165D-47217A248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6754" y="1246105"/>
              <a:ext cx="1287714" cy="47828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572B6A-3A61-F9BE-F1BB-C72AE502FBE3}"/>
              </a:ext>
            </a:extLst>
          </p:cNvPr>
          <p:cNvGrpSpPr/>
          <p:nvPr/>
        </p:nvGrpSpPr>
        <p:grpSpPr>
          <a:xfrm>
            <a:off x="13604275" y="1784786"/>
            <a:ext cx="3791735" cy="3421480"/>
            <a:chOff x="7101947" y="1104175"/>
            <a:chExt cx="2002175" cy="16199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32B57D-1AFA-7068-71F5-BA2EE39DBD14}"/>
                </a:ext>
              </a:extLst>
            </p:cNvPr>
            <p:cNvGrpSpPr/>
            <p:nvPr/>
          </p:nvGrpSpPr>
          <p:grpSpPr>
            <a:xfrm>
              <a:off x="7101947" y="1104175"/>
              <a:ext cx="2002175" cy="1619997"/>
              <a:chOff x="797218" y="1050260"/>
              <a:chExt cx="1867413" cy="154533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36BF837-3EB2-19A3-E972-F19F83E5B3BD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0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  <a:b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Nova Merchant Bank Limited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₦12.8Bn Series 1 &amp; 2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782550-DF88-3254-B91C-D34D81255D14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853714E-AF9C-8AAB-9652-63AAE1AC72A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5A403E8-33B9-CA5F-B167-0987D1C3E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622" b="19998"/>
            <a:stretch/>
          </p:blipFill>
          <p:spPr>
            <a:xfrm>
              <a:off x="7495554" y="1177286"/>
              <a:ext cx="1053912" cy="57709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F27F11-B4BC-B6FC-5BC6-27CCCC9EC2A4}"/>
              </a:ext>
            </a:extLst>
          </p:cNvPr>
          <p:cNvGrpSpPr/>
          <p:nvPr/>
        </p:nvGrpSpPr>
        <p:grpSpPr>
          <a:xfrm>
            <a:off x="5516051" y="1711600"/>
            <a:ext cx="3765839" cy="3380707"/>
            <a:chOff x="2679995" y="1106133"/>
            <a:chExt cx="1980000" cy="16199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A187749-E3B3-D3F3-18CC-8D05EE2FB63F}"/>
                </a:ext>
              </a:extLst>
            </p:cNvPr>
            <p:cNvGrpSpPr/>
            <p:nvPr/>
          </p:nvGrpSpPr>
          <p:grpSpPr>
            <a:xfrm>
              <a:off x="2679995" y="1106133"/>
              <a:ext cx="1980000" cy="1619997"/>
              <a:chOff x="797218" y="1050260"/>
              <a:chExt cx="1846731" cy="154533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A8E8C27-0953-DCDF-6F3F-371B0F269263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26705" cy="840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Rand Merchant Bank Limited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₦10.3Bn Series 1 &amp; 2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FB8A1FB-D2AC-93FC-D47E-C3DB7CC93EAC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9840C70-6A7D-4D87-7458-2992F8AB06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" descr="Rand Merchant Bank (RMB) Acts as Global Coordinator and Active Bookrunner  on Bank of Industry's Inaugural EUR700m Eurobond - African Business">
              <a:extLst>
                <a:ext uri="{FF2B5EF4-FFF2-40B4-BE49-F238E27FC236}">
                  <a16:creationId xmlns:a16="http://schemas.microsoft.com/office/drawing/2014/main" id="{D5B264BF-5906-166E-E55A-4B0C7AE891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4" t="15833" r="17114" b="14500"/>
            <a:stretch/>
          </p:blipFill>
          <p:spPr bwMode="auto">
            <a:xfrm>
              <a:off x="3289382" y="1119204"/>
              <a:ext cx="709476" cy="73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D10470-2B27-0170-6940-44BCE777124A}"/>
              </a:ext>
            </a:extLst>
          </p:cNvPr>
          <p:cNvGrpSpPr/>
          <p:nvPr/>
        </p:nvGrpSpPr>
        <p:grpSpPr>
          <a:xfrm>
            <a:off x="17717401" y="1713984"/>
            <a:ext cx="3775868" cy="3413538"/>
            <a:chOff x="18126023" y="2307182"/>
            <a:chExt cx="3901895" cy="315709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A6D21AB-F04A-646E-1E6F-FB91780F5609}"/>
                </a:ext>
              </a:extLst>
            </p:cNvPr>
            <p:cNvGrpSpPr/>
            <p:nvPr/>
          </p:nvGrpSpPr>
          <p:grpSpPr>
            <a:xfrm>
              <a:off x="18126023" y="2307182"/>
              <a:ext cx="3901895" cy="3157096"/>
              <a:chOff x="18126023" y="2307182"/>
              <a:chExt cx="3901895" cy="315709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4A6A675-5C4D-9E72-01C7-5078ED8B7131}"/>
                  </a:ext>
                </a:extLst>
              </p:cNvPr>
              <p:cNvSpPr/>
              <p:nvPr/>
            </p:nvSpPr>
            <p:spPr bwMode="auto">
              <a:xfrm>
                <a:off x="18169239" y="3690109"/>
                <a:ext cx="3858679" cy="1700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Coleman Technical Industries Ltd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₦6Bn Series 3 &amp; 4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9E3B2A3-DB0E-F1FB-29B9-5707BDF39BB0}"/>
                  </a:ext>
                </a:extLst>
              </p:cNvPr>
              <p:cNvGrpSpPr/>
              <p:nvPr/>
            </p:nvGrpSpPr>
            <p:grpSpPr>
              <a:xfrm>
                <a:off x="18126023" y="2307182"/>
                <a:ext cx="3858680" cy="3157096"/>
                <a:chOff x="9300986" y="1103211"/>
                <a:chExt cx="1980000" cy="1619997"/>
              </a:xfrm>
            </p:grpSpPr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33D2D980-E93F-1305-51D4-A4A42BEA38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87604" y="1193887"/>
                  <a:ext cx="554995" cy="576090"/>
                </a:xfrm>
                <a:prstGeom prst="rect">
                  <a:avLst/>
                </a:prstGeom>
              </p:spPr>
            </p:pic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665AAC2-3160-AC75-399F-862BA6563D72}"/>
                    </a:ext>
                  </a:extLst>
                </p:cNvPr>
                <p:cNvSpPr/>
                <p:nvPr/>
              </p:nvSpPr>
              <p:spPr>
                <a:xfrm>
                  <a:off x="9300986" y="1103211"/>
                  <a:ext cx="1980000" cy="1619997"/>
                </a:xfrm>
                <a:prstGeom prst="rect">
                  <a:avLst/>
                </a:prstGeom>
                <a:noFill/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0586">
                    <a:defRPr/>
                  </a:pPr>
                  <a:endParaRPr lang="en-US" sz="1296">
                    <a:solidFill>
                      <a:prstClr val="white"/>
                    </a:solidFill>
                    <a:latin typeface="Avenir LT Std 45 Book" panose="020B0502020203020204" pitchFamily="34" charset="0"/>
                  </a:endParaRPr>
                </a:p>
              </p:txBody>
            </p:sp>
          </p:grp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51556AB-74C6-CE30-F519-ABCCD31046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533505" y="3723468"/>
              <a:ext cx="3040944" cy="0"/>
            </a:xfrm>
            <a:prstGeom prst="line">
              <a:avLst/>
            </a:prstGeom>
            <a:ln>
              <a:solidFill>
                <a:srgbClr val="0D3A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5146EBE-7DFA-A8CB-5B1F-D6009BC1AF89}"/>
              </a:ext>
            </a:extLst>
          </p:cNvPr>
          <p:cNvGrpSpPr/>
          <p:nvPr/>
        </p:nvGrpSpPr>
        <p:grpSpPr>
          <a:xfrm>
            <a:off x="1557233" y="5417578"/>
            <a:ext cx="3763018" cy="3413224"/>
            <a:chOff x="525431" y="2957740"/>
            <a:chExt cx="1980000" cy="161999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FF15C77-14B4-0978-1CA3-D397E3784027}"/>
                </a:ext>
              </a:extLst>
            </p:cNvPr>
            <p:cNvGrpSpPr/>
            <p:nvPr/>
          </p:nvGrpSpPr>
          <p:grpSpPr>
            <a:xfrm>
              <a:off x="525431" y="2957740"/>
              <a:ext cx="1980000" cy="1619997"/>
              <a:chOff x="797218" y="1050260"/>
              <a:chExt cx="1846731" cy="154533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7998BF1-BE48-D3C3-4AB1-0F3D91C4223B}"/>
                  </a:ext>
                </a:extLst>
              </p:cNvPr>
              <p:cNvSpPr/>
              <p:nvPr/>
            </p:nvSpPr>
            <p:spPr bwMode="auto">
              <a:xfrm>
                <a:off x="817901" y="1727176"/>
                <a:ext cx="1698839" cy="832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Fidson Healthcare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₦2.15n Series 2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79199F2-F2A6-5B0C-B069-E2A3B662E332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5709DAC-2E97-6E32-24AB-62A0C2DCB1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199C646-FC40-F823-8E59-757D33E51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01515" y="2990093"/>
              <a:ext cx="672181" cy="67217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7C8729-9954-9213-7629-43A6723D01FA}"/>
              </a:ext>
            </a:extLst>
          </p:cNvPr>
          <p:cNvGrpSpPr/>
          <p:nvPr/>
        </p:nvGrpSpPr>
        <p:grpSpPr>
          <a:xfrm>
            <a:off x="5556885" y="5455103"/>
            <a:ext cx="3767128" cy="3413535"/>
            <a:chOff x="2691455" y="2962914"/>
            <a:chExt cx="1980000" cy="161999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DC99AD5-9033-849A-6CD1-EAFDC19C20B5}"/>
                </a:ext>
              </a:extLst>
            </p:cNvPr>
            <p:cNvGrpSpPr/>
            <p:nvPr/>
          </p:nvGrpSpPr>
          <p:grpSpPr>
            <a:xfrm>
              <a:off x="2691455" y="2962914"/>
              <a:ext cx="1980000" cy="1619997"/>
              <a:chOff x="797218" y="1050260"/>
              <a:chExt cx="1846731" cy="1545336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19A0AFC-3A1D-8B80-88DC-9321660024C2}"/>
                  </a:ext>
                </a:extLst>
              </p:cNvPr>
              <p:cNvSpPr/>
              <p:nvPr/>
            </p:nvSpPr>
            <p:spPr bwMode="auto">
              <a:xfrm>
                <a:off x="939903" y="1743505"/>
                <a:ext cx="1648256" cy="832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Financial Adviser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Debt Management Office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USD1.25Bn Eurobonds</a:t>
                </a:r>
              </a:p>
              <a:p>
                <a:pPr algn="ctr" defTabSz="370586">
                  <a:defRPr/>
                </a:pP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C21556A-06BD-6DC6-AF6D-EA5C103F08A1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986EC08-0E74-43B1-87BC-E6CFCF4A5D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3E0ECF1-4F01-D6D6-B459-2168BAFFF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9382" y="3010423"/>
              <a:ext cx="877312" cy="658995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20BC70D-37D7-7086-18FA-36224E143C8F}"/>
              </a:ext>
            </a:extLst>
          </p:cNvPr>
          <p:cNvGrpSpPr/>
          <p:nvPr/>
        </p:nvGrpSpPr>
        <p:grpSpPr>
          <a:xfrm>
            <a:off x="9650938" y="5453621"/>
            <a:ext cx="3760410" cy="3418967"/>
            <a:chOff x="4890023" y="2957740"/>
            <a:chExt cx="2002175" cy="1619997"/>
          </a:xfrm>
        </p:grpSpPr>
        <p:pic>
          <p:nvPicPr>
            <p:cNvPr id="62" name="Picture 61" descr="Image result for united capital">
              <a:extLst>
                <a:ext uri="{FF2B5EF4-FFF2-40B4-BE49-F238E27FC236}">
                  <a16:creationId xmlns:a16="http://schemas.microsoft.com/office/drawing/2014/main" id="{1BE9A9D9-9020-F233-662B-82581359A4E5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948" y="3192727"/>
              <a:ext cx="1787354" cy="317806"/>
            </a:xfrm>
            <a:prstGeom prst="rect">
              <a:avLst/>
            </a:prstGeom>
            <a:noFill/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2AACBAE-8ABD-6A1C-07C4-A8D5908A02CA}"/>
                </a:ext>
              </a:extLst>
            </p:cNvPr>
            <p:cNvGrpSpPr/>
            <p:nvPr/>
          </p:nvGrpSpPr>
          <p:grpSpPr>
            <a:xfrm>
              <a:off x="4890023" y="2957740"/>
              <a:ext cx="2002175" cy="1619997"/>
              <a:chOff x="797218" y="1050260"/>
              <a:chExt cx="1867413" cy="154533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7837E76-4A6B-0792-1B03-832DDAD7FFF9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31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United Capital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Establishment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₦12.4Bn Series 8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86BD1ED-F9C3-3383-A720-A051645BE7E7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3FD9045-0B07-4E7B-EC53-A49DC67CE6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174AD6-DCED-3BB3-023A-4C7EAC7C2192}"/>
              </a:ext>
            </a:extLst>
          </p:cNvPr>
          <p:cNvGrpSpPr/>
          <p:nvPr/>
        </p:nvGrpSpPr>
        <p:grpSpPr>
          <a:xfrm>
            <a:off x="13649919" y="5401488"/>
            <a:ext cx="3736942" cy="3418553"/>
            <a:chOff x="7072319" y="2957740"/>
            <a:chExt cx="1980000" cy="161999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78F62B4-EDA6-9052-9719-522B201E18F8}"/>
                </a:ext>
              </a:extLst>
            </p:cNvPr>
            <p:cNvGrpSpPr/>
            <p:nvPr/>
          </p:nvGrpSpPr>
          <p:grpSpPr>
            <a:xfrm>
              <a:off x="7072319" y="2957740"/>
              <a:ext cx="1980000" cy="1619998"/>
              <a:chOff x="797218" y="1050260"/>
              <a:chExt cx="1846731" cy="154533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DC7531B-84F9-61B3-3654-4D34C34D3340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713065" cy="720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Joint Arranger</a:t>
                </a:r>
              </a:p>
              <a:p>
                <a:pPr algn="ctr" defTabSz="370586">
                  <a:defRPr/>
                </a:pPr>
                <a:r>
                  <a:rPr lang="de-DE" sz="185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FSDH Merchant Bank Limited</a:t>
                </a:r>
              </a:p>
              <a:p>
                <a:pPr algn="ctr" defTabSz="370586">
                  <a:defRPr/>
                </a:pP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₦24.3Bn Series 6 &amp; 7 Commercial Paper</a:t>
                </a:r>
                <a:endParaRPr lang="en-GB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8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8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E4BA3D5-D3BE-7AF0-24CA-17E1CB3BD240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A8F36F2-E194-A5B5-B1B2-90B9BA21F2B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0" name="Picture 4" descr="logo">
              <a:extLst>
                <a:ext uri="{FF2B5EF4-FFF2-40B4-BE49-F238E27FC236}">
                  <a16:creationId xmlns:a16="http://schemas.microsoft.com/office/drawing/2014/main" id="{EF779377-257F-BA3B-1A12-A7DE37197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554" y="2987984"/>
              <a:ext cx="1054334" cy="68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7C5B37-3EF6-4E7F-BCCC-3CA0E82314C1}"/>
              </a:ext>
            </a:extLst>
          </p:cNvPr>
          <p:cNvGrpSpPr/>
          <p:nvPr/>
        </p:nvGrpSpPr>
        <p:grpSpPr>
          <a:xfrm>
            <a:off x="17741526" y="5385349"/>
            <a:ext cx="3724587" cy="3410672"/>
            <a:chOff x="9285411" y="2956740"/>
            <a:chExt cx="1980000" cy="161999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96642D8-BA12-A77B-2E11-710CE2695570}"/>
                </a:ext>
              </a:extLst>
            </p:cNvPr>
            <p:cNvGrpSpPr/>
            <p:nvPr/>
          </p:nvGrpSpPr>
          <p:grpSpPr>
            <a:xfrm>
              <a:off x="9285411" y="2956740"/>
              <a:ext cx="1980000" cy="1619997"/>
              <a:chOff x="797218" y="1050260"/>
              <a:chExt cx="1846731" cy="154533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5AD5AB0-BD70-0613-371C-2AE2CDDE0538}"/>
                  </a:ext>
                </a:extLst>
              </p:cNvPr>
              <p:cNvSpPr/>
              <p:nvPr/>
            </p:nvSpPr>
            <p:spPr bwMode="auto">
              <a:xfrm>
                <a:off x="889175" y="1745611"/>
                <a:ext cx="1629705" cy="833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Financial Adviser</a:t>
                </a:r>
              </a:p>
              <a:p>
                <a:pPr algn="ctr" defTabSz="370586">
                  <a:defRPr/>
                </a:pP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Debt Management Office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USD1.25Bn Eurobonds</a:t>
                </a:r>
              </a:p>
              <a:p>
                <a:pPr algn="ctr" defTabSz="370586">
                  <a:defRPr/>
                </a:pP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A22EF45-6E6F-9A9F-5E64-3B78A968F065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981ECB8-B6E8-40C4-9943-707A6898DC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C5556C5-FFEB-D9A9-567E-15D6EF4AE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0260" y="2998358"/>
              <a:ext cx="877312" cy="658995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DAD446E-EE93-DB66-078A-39ABBEA434B8}"/>
              </a:ext>
            </a:extLst>
          </p:cNvPr>
          <p:cNvGrpSpPr/>
          <p:nvPr/>
        </p:nvGrpSpPr>
        <p:grpSpPr>
          <a:xfrm>
            <a:off x="5563566" y="9278780"/>
            <a:ext cx="3751060" cy="3418967"/>
            <a:chOff x="797218" y="1050260"/>
            <a:chExt cx="1846731" cy="154533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A43861A-5D39-086C-A13C-65BBBDB2FA44}"/>
                </a:ext>
              </a:extLst>
            </p:cNvPr>
            <p:cNvSpPr/>
            <p:nvPr/>
          </p:nvSpPr>
          <p:spPr>
            <a:xfrm>
              <a:off x="797218" y="1050260"/>
              <a:ext cx="1846731" cy="1545336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586">
                <a:defRPr/>
              </a:pPr>
              <a:endParaRPr lang="en-US" sz="1296">
                <a:solidFill>
                  <a:prstClr val="white"/>
                </a:solidFill>
                <a:latin typeface="Avenir LT Std 45 Book" panose="020B0502020203020204" pitchFamily="34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9F013CF-72C9-B181-E27C-CCAD980E41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2236" y="1743505"/>
              <a:ext cx="1455369" cy="0"/>
            </a:xfrm>
            <a:prstGeom prst="line">
              <a:avLst/>
            </a:prstGeom>
            <a:ln>
              <a:solidFill>
                <a:srgbClr val="0D3A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FB99EB0-8EB3-EC1D-A2C5-DA237B90702D}"/>
              </a:ext>
            </a:extLst>
          </p:cNvPr>
          <p:cNvGrpSpPr/>
          <p:nvPr/>
        </p:nvGrpSpPr>
        <p:grpSpPr>
          <a:xfrm>
            <a:off x="9609959" y="9245213"/>
            <a:ext cx="3756343" cy="3418912"/>
            <a:chOff x="797218" y="1050260"/>
            <a:chExt cx="1846731" cy="1545336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3436C0D-0B68-3A0B-E1BE-6692A5C312EB}"/>
                </a:ext>
              </a:extLst>
            </p:cNvPr>
            <p:cNvSpPr/>
            <p:nvPr/>
          </p:nvSpPr>
          <p:spPr>
            <a:xfrm>
              <a:off x="797218" y="1050260"/>
              <a:ext cx="1846731" cy="1545336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586">
                <a:defRPr/>
              </a:pPr>
              <a:endParaRPr lang="en-US" sz="1296">
                <a:solidFill>
                  <a:prstClr val="white"/>
                </a:solidFill>
                <a:latin typeface="Avenir LT Std 45 Book" panose="020B0502020203020204" pitchFamily="34" charset="0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3219DD0-2C03-811C-FB7D-949EADA709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2236" y="1743505"/>
              <a:ext cx="1455369" cy="0"/>
            </a:xfrm>
            <a:prstGeom prst="line">
              <a:avLst/>
            </a:prstGeom>
            <a:ln>
              <a:solidFill>
                <a:srgbClr val="0D3A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01B4036-E892-42EB-3035-1E9F6F7A758F}"/>
              </a:ext>
            </a:extLst>
          </p:cNvPr>
          <p:cNvGrpSpPr/>
          <p:nvPr/>
        </p:nvGrpSpPr>
        <p:grpSpPr>
          <a:xfrm>
            <a:off x="13604275" y="9245213"/>
            <a:ext cx="3738768" cy="3371813"/>
            <a:chOff x="797218" y="1050260"/>
            <a:chExt cx="1846731" cy="1545336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71DFB4-CA71-48FE-7030-1436544C2108}"/>
                </a:ext>
              </a:extLst>
            </p:cNvPr>
            <p:cNvSpPr/>
            <p:nvPr/>
          </p:nvSpPr>
          <p:spPr>
            <a:xfrm>
              <a:off x="797218" y="1050260"/>
              <a:ext cx="1846731" cy="1545336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586">
                <a:defRPr/>
              </a:pPr>
              <a:endParaRPr lang="en-US" sz="1296">
                <a:solidFill>
                  <a:prstClr val="white"/>
                </a:solidFill>
                <a:latin typeface="Avenir LT Std 45 Book" panose="020B0502020203020204" pitchFamily="34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6317B68-8562-C517-649F-B5DDF76B2A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2236" y="1743505"/>
              <a:ext cx="1455369" cy="0"/>
            </a:xfrm>
            <a:prstGeom prst="line">
              <a:avLst/>
            </a:prstGeom>
            <a:ln>
              <a:solidFill>
                <a:srgbClr val="0D3A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513C5B4-1703-BFEC-82E9-015740058F8F}"/>
              </a:ext>
            </a:extLst>
          </p:cNvPr>
          <p:cNvGrpSpPr/>
          <p:nvPr/>
        </p:nvGrpSpPr>
        <p:grpSpPr>
          <a:xfrm>
            <a:off x="17722314" y="9149055"/>
            <a:ext cx="3738768" cy="3371816"/>
            <a:chOff x="797218" y="1050260"/>
            <a:chExt cx="1846731" cy="1545336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A9448C0-9C70-C96E-5ADD-40B064A73C98}"/>
                </a:ext>
              </a:extLst>
            </p:cNvPr>
            <p:cNvSpPr/>
            <p:nvPr/>
          </p:nvSpPr>
          <p:spPr>
            <a:xfrm>
              <a:off x="797218" y="1050260"/>
              <a:ext cx="1846731" cy="1545336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0586">
                <a:defRPr/>
              </a:pPr>
              <a:endParaRPr lang="en-US" sz="1296">
                <a:solidFill>
                  <a:prstClr val="white"/>
                </a:solidFill>
                <a:latin typeface="Avenir LT Std 45 Book" panose="020B0502020203020204" pitchFamily="34" charset="0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276B23B-C293-E392-C011-869842108A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2236" y="1743505"/>
              <a:ext cx="1455369" cy="0"/>
            </a:xfrm>
            <a:prstGeom prst="line">
              <a:avLst/>
            </a:prstGeom>
            <a:ln>
              <a:solidFill>
                <a:srgbClr val="0D3A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92037D3-6C3C-CC3D-214A-3404CBAC1D2C}"/>
              </a:ext>
            </a:extLst>
          </p:cNvPr>
          <p:cNvGrpSpPr/>
          <p:nvPr/>
        </p:nvGrpSpPr>
        <p:grpSpPr>
          <a:xfrm>
            <a:off x="1531817" y="9250328"/>
            <a:ext cx="3788434" cy="3413797"/>
            <a:chOff x="504830" y="1104228"/>
            <a:chExt cx="2002175" cy="1640167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199C646-FC40-F823-8E59-757D33E51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8047" y="1124702"/>
              <a:ext cx="672181" cy="672179"/>
            </a:xfrm>
            <a:prstGeom prst="rect">
              <a:avLst/>
            </a:prstGeom>
          </p:spPr>
        </p:pic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F1CAD43-9502-6B88-C20C-68F020AAF6D3}"/>
                </a:ext>
              </a:extLst>
            </p:cNvPr>
            <p:cNvGrpSpPr/>
            <p:nvPr/>
          </p:nvGrpSpPr>
          <p:grpSpPr>
            <a:xfrm>
              <a:off x="504830" y="1104228"/>
              <a:ext cx="2002175" cy="1640167"/>
              <a:chOff x="797218" y="1050260"/>
              <a:chExt cx="1867413" cy="1564576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6588377-5A94-B2EA-0A40-412233AB4D3E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87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  <a:b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GB" sz="1619" b="1" dirty="0" err="1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Fidson</a:t>
                </a:r>
                <a:r>
                  <a:rPr lang="en-GB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 Healthcare PLC</a:t>
                </a:r>
              </a:p>
              <a:p>
                <a:pPr algn="ctr" defTabSz="370586">
                  <a:defRPr/>
                </a:pPr>
                <a:r>
                  <a:rPr lang="en-GB" sz="161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₦4.5Bn Series 1 Commercial Paper</a:t>
                </a:r>
              </a:p>
              <a:p>
                <a:pPr algn="ctr" defTabSz="370586">
                  <a:defRPr/>
                </a:pPr>
                <a:endParaRPr lang="en-GB" sz="1619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GB" sz="1619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CD6BA74-990A-DC05-3CF9-F8AF9BC70AC7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24" name="Straight Connector 1023">
                <a:extLst>
                  <a:ext uri="{FF2B5EF4-FFF2-40B4-BE49-F238E27FC236}">
                    <a16:creationId xmlns:a16="http://schemas.microsoft.com/office/drawing/2014/main" id="{661C334B-6381-5559-0E94-9406750380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4C0AD7-2465-EB6C-B74D-F94745F66F29}"/>
              </a:ext>
            </a:extLst>
          </p:cNvPr>
          <p:cNvGrpSpPr/>
          <p:nvPr/>
        </p:nvGrpSpPr>
        <p:grpSpPr>
          <a:xfrm>
            <a:off x="1395644" y="1670224"/>
            <a:ext cx="3789874" cy="3380706"/>
            <a:chOff x="527004" y="1103211"/>
            <a:chExt cx="2000602" cy="16199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900504-6287-F380-AE53-A1CA10097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21527" y="1157770"/>
              <a:ext cx="672181" cy="672179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9FD0C6-EEE1-4A37-03E1-28AC7EE4299B}"/>
                </a:ext>
              </a:extLst>
            </p:cNvPr>
            <p:cNvGrpSpPr/>
            <p:nvPr/>
          </p:nvGrpSpPr>
          <p:grpSpPr>
            <a:xfrm>
              <a:off x="527004" y="1103211"/>
              <a:ext cx="2000602" cy="1619997"/>
              <a:chOff x="817900" y="1049290"/>
              <a:chExt cx="1865946" cy="154533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9270321-6904-E002-9911-1587ADE98A4F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40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0586">
                  <a:defRPr/>
                </a:pPr>
                <a: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Lead Arranger</a:t>
                </a:r>
                <a:br>
                  <a:rPr lang="en-US" sz="1945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45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de-DE" sz="1619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Fidson Healthcare PLC</a:t>
                </a:r>
              </a:p>
              <a:p>
                <a:pPr algn="ctr" defTabSz="370586">
                  <a:defRPr/>
                </a:pP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₦3Bn Series 3 Commercial Paper</a:t>
                </a:r>
                <a:endParaRPr lang="en-GB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endParaRPr lang="en-US" sz="14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0586">
                  <a:defRPr/>
                </a:pPr>
                <a:r>
                  <a:rPr lang="en-US" sz="14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(2022)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8E4DE4-1773-26CB-EFF6-3C812D8734AC}"/>
                  </a:ext>
                </a:extLst>
              </p:cNvPr>
              <p:cNvSpPr/>
              <p:nvPr/>
            </p:nvSpPr>
            <p:spPr>
              <a:xfrm>
                <a:off x="837115" y="104929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0586">
                  <a:defRPr/>
                </a:pPr>
                <a:endParaRPr lang="en-US" sz="1296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F1B3039-C6D8-1731-7564-DAFF46C830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8283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6500FC2-9B42-8F1E-6A18-3D9B0673BBF0}"/>
              </a:ext>
            </a:extLst>
          </p:cNvPr>
          <p:cNvGrpSpPr/>
          <p:nvPr/>
        </p:nvGrpSpPr>
        <p:grpSpPr>
          <a:xfrm>
            <a:off x="11880056" y="2332990"/>
            <a:ext cx="3647785" cy="3401185"/>
            <a:chOff x="14408933" y="5280826"/>
            <a:chExt cx="4140000" cy="31320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3F212E-C8D2-4EF3-8A32-60617240D3F5}"/>
                </a:ext>
              </a:extLst>
            </p:cNvPr>
            <p:cNvCxnSpPr/>
            <p:nvPr/>
          </p:nvCxnSpPr>
          <p:spPr bwMode="auto">
            <a:xfrm>
              <a:off x="14875089" y="6742782"/>
              <a:ext cx="3260915" cy="0"/>
            </a:xfrm>
            <a:prstGeom prst="line">
              <a:avLst/>
            </a:prstGeom>
            <a:ln>
              <a:solidFill>
                <a:srgbClr val="0D3A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E394D7F-633E-7645-D03F-94BB4BD3814D}"/>
                </a:ext>
              </a:extLst>
            </p:cNvPr>
            <p:cNvGrpSpPr/>
            <p:nvPr/>
          </p:nvGrpSpPr>
          <p:grpSpPr>
            <a:xfrm>
              <a:off x="14408933" y="5280826"/>
              <a:ext cx="4140000" cy="3132000"/>
              <a:chOff x="14408933" y="5280826"/>
              <a:chExt cx="4140000" cy="31320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29FE691-0B2E-48BA-AC6C-78F26497DF91}"/>
                  </a:ext>
                </a:extLst>
              </p:cNvPr>
              <p:cNvSpPr/>
              <p:nvPr/>
            </p:nvSpPr>
            <p:spPr bwMode="auto">
              <a:xfrm>
                <a:off x="14431051" y="6781298"/>
                <a:ext cx="4064222" cy="1427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46653">
                  <a:defRPr/>
                </a:pPr>
                <a:r>
                  <a:rPr lang="en-US" sz="2344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Financial Adviser</a:t>
                </a:r>
              </a:p>
              <a:p>
                <a:pPr algn="ctr" defTabSz="446653">
                  <a:defRPr/>
                </a:pPr>
                <a:r>
                  <a:rPr lang="de-DE" sz="1955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NNPC Co-op Society Abuja</a:t>
                </a:r>
              </a:p>
              <a:p>
                <a:pPr algn="ctr" defTabSz="446653">
                  <a:defRPr/>
                </a:pPr>
                <a:r>
                  <a:rPr lang="en-US" sz="1758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Equity capital raise for a hotel development project</a:t>
                </a:r>
              </a:p>
              <a:p>
                <a:pPr algn="ctr" defTabSz="446653">
                  <a:defRPr/>
                </a:pPr>
                <a:r>
                  <a:rPr lang="en-US" sz="1660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(2019)</a:t>
                </a:r>
                <a:endParaRPr lang="en-GB" sz="1758" dirty="0">
                  <a:solidFill>
                    <a:srgbClr val="3072C2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6503C24-D1B6-44C2-B2A2-A14B38B2042A}"/>
                  </a:ext>
                </a:extLst>
              </p:cNvPr>
              <p:cNvSpPr/>
              <p:nvPr/>
            </p:nvSpPr>
            <p:spPr>
              <a:xfrm>
                <a:off x="14408933" y="5280826"/>
                <a:ext cx="4140000" cy="3132000"/>
              </a:xfrm>
              <a:prstGeom prst="rect">
                <a:avLst/>
              </a:prstGeom>
              <a:noFill/>
              <a:ln w="38100">
                <a:solidFill>
                  <a:srgbClr val="0D3A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63">
                  <a:latin typeface="Avenir LT Std 45 Book" panose="020B0502020203020204" pitchFamily="34" charset="0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ED1D9CC-B07B-4096-8178-638F28F2A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83064" y="5569856"/>
              <a:ext cx="1160197" cy="885593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8817A26-55CD-1024-48CD-A4AADB896A59}"/>
              </a:ext>
            </a:extLst>
          </p:cNvPr>
          <p:cNvGrpSpPr/>
          <p:nvPr/>
        </p:nvGrpSpPr>
        <p:grpSpPr>
          <a:xfrm>
            <a:off x="17241678" y="2352122"/>
            <a:ext cx="3745876" cy="3556288"/>
            <a:chOff x="18762656" y="5292560"/>
            <a:chExt cx="4140000" cy="392623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25CFE3C-9EB1-4F20-A303-36C169FE3632}"/>
                </a:ext>
              </a:extLst>
            </p:cNvPr>
            <p:cNvCxnSpPr/>
            <p:nvPr/>
          </p:nvCxnSpPr>
          <p:spPr bwMode="auto">
            <a:xfrm>
              <a:off x="19194490" y="6755035"/>
              <a:ext cx="3260919" cy="0"/>
            </a:xfrm>
            <a:prstGeom prst="line">
              <a:avLst/>
            </a:prstGeom>
            <a:ln>
              <a:solidFill>
                <a:srgbClr val="0D3A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6FA3C9F-09F3-2B5B-09AD-2904587C69F4}"/>
                </a:ext>
              </a:extLst>
            </p:cNvPr>
            <p:cNvGrpSpPr/>
            <p:nvPr/>
          </p:nvGrpSpPr>
          <p:grpSpPr>
            <a:xfrm>
              <a:off x="18762656" y="5292560"/>
              <a:ext cx="4140000" cy="3926234"/>
              <a:chOff x="18762656" y="5292560"/>
              <a:chExt cx="4140000" cy="392623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5E69B41-2ED7-4645-9D70-380C1BCCA2B1}"/>
                  </a:ext>
                </a:extLst>
              </p:cNvPr>
              <p:cNvSpPr/>
              <p:nvPr/>
            </p:nvSpPr>
            <p:spPr>
              <a:xfrm>
                <a:off x="18762656" y="5292560"/>
                <a:ext cx="4140000" cy="3754996"/>
              </a:xfrm>
              <a:prstGeom prst="rect">
                <a:avLst/>
              </a:prstGeom>
              <a:noFill/>
              <a:ln w="38100">
                <a:solidFill>
                  <a:srgbClr val="0D3A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63">
                  <a:latin typeface="Avenir LT Std 45 Book" panose="020B050202020302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1627EF-9BE1-4308-BF82-263B4F8D4D13}"/>
                  </a:ext>
                </a:extLst>
              </p:cNvPr>
              <p:cNvSpPr/>
              <p:nvPr/>
            </p:nvSpPr>
            <p:spPr bwMode="auto">
              <a:xfrm>
                <a:off x="18762656" y="6893120"/>
                <a:ext cx="4107741" cy="2325674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 defTabSz="446653">
                  <a:defRPr/>
                </a:pPr>
                <a:r>
                  <a:rPr lang="en-US" sz="2344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Financial Adviser</a:t>
                </a:r>
              </a:p>
              <a:p>
                <a:pPr algn="ctr" defTabSz="446653">
                  <a:defRPr/>
                </a:pPr>
                <a:r>
                  <a:rPr lang="de-DE" sz="1955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FSDH Merchant Bank Ltd</a:t>
                </a:r>
              </a:p>
              <a:p>
                <a:pPr algn="ctr" defTabSz="446653">
                  <a:defRPr/>
                </a:pPr>
                <a:r>
                  <a:rPr lang="en-US" sz="1758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External Restructuring of FSDH MB into a Holding Company </a:t>
                </a:r>
              </a:p>
              <a:p>
                <a:pPr algn="ctr" defTabSz="446653">
                  <a:defRPr/>
                </a:pPr>
                <a:r>
                  <a:rPr lang="en-US" sz="1758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(2019)</a:t>
                </a:r>
                <a:endParaRPr lang="en-GB" sz="1758" dirty="0">
                  <a:solidFill>
                    <a:srgbClr val="3072C2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446653">
                  <a:defRPr/>
                </a:pPr>
                <a:endParaRPr lang="en-GB" sz="1758" dirty="0">
                  <a:solidFill>
                    <a:srgbClr val="3072C2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446653">
                  <a:defRPr/>
                </a:pPr>
                <a:endParaRPr lang="en-GB" sz="1758" dirty="0">
                  <a:solidFill>
                    <a:srgbClr val="3072C2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</p:txBody>
          </p:sp>
          <p:pic>
            <p:nvPicPr>
              <p:cNvPr id="50" name="Picture 4" descr="logo">
                <a:extLst>
                  <a:ext uri="{FF2B5EF4-FFF2-40B4-BE49-F238E27FC236}">
                    <a16:creationId xmlns:a16="http://schemas.microsoft.com/office/drawing/2014/main" id="{821031A8-D6A8-434F-BA98-52231929C8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77504" y="5421740"/>
                <a:ext cx="1924178" cy="1204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C5653C-ED75-B486-77A7-C409B3D6002F}"/>
              </a:ext>
            </a:extLst>
          </p:cNvPr>
          <p:cNvGrpSpPr/>
          <p:nvPr/>
        </p:nvGrpSpPr>
        <p:grpSpPr>
          <a:xfrm>
            <a:off x="1945680" y="2352122"/>
            <a:ext cx="3745876" cy="3401184"/>
            <a:chOff x="5626996" y="5250673"/>
            <a:chExt cx="4165593" cy="3132000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E5A8AA50-83F0-4FFA-89C6-ECBF682F6BDC}"/>
                </a:ext>
              </a:extLst>
            </p:cNvPr>
            <p:cNvSpPr/>
            <p:nvPr/>
          </p:nvSpPr>
          <p:spPr bwMode="auto">
            <a:xfrm>
              <a:off x="5626996" y="6686133"/>
              <a:ext cx="4130498" cy="1427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46653">
                <a:defRPr/>
              </a:pPr>
              <a:r>
                <a:rPr lang="en-US" sz="2344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rPr>
                <a:t>Financial Adviser</a:t>
              </a:r>
            </a:p>
            <a:p>
              <a:pPr algn="ctr" defTabSz="446653">
                <a:defRPr/>
              </a:pPr>
              <a:r>
                <a:rPr lang="de-DE" sz="1955" b="1" dirty="0">
                  <a:solidFill>
                    <a:prstClr val="black"/>
                  </a:solidFill>
                  <a:latin typeface="Avenir LT Std 55 Roman" panose="020B0703020203020204" pitchFamily="34" charset="0"/>
                  <a:ea typeface="ＭＳ Ｐゴシック" pitchFamily="34" charset="-128"/>
                </a:rPr>
                <a:t>Tulcan Energy</a:t>
              </a:r>
            </a:p>
            <a:p>
              <a:pPr algn="ctr" defTabSz="446653">
                <a:defRPr/>
              </a:pPr>
              <a:r>
                <a:rPr lang="en-US" sz="1758" dirty="0">
                  <a:solidFill>
                    <a:srgbClr val="262626"/>
                  </a:solidFill>
                  <a:latin typeface="Avenir LT Std 45 Book" panose="020B0502020203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Buyside Adviser for bid to acquire majority stake in Eterna Plc </a:t>
              </a:r>
            </a:p>
            <a:p>
              <a:pPr algn="ctr" defTabSz="446653">
                <a:defRPr/>
              </a:pPr>
              <a:r>
                <a:rPr lang="en-US" sz="1660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rPr>
                <a:t>(2021)</a:t>
              </a:r>
              <a:endParaRPr lang="en-GB" sz="1758" dirty="0">
                <a:solidFill>
                  <a:srgbClr val="3072C2"/>
                </a:solidFill>
                <a:latin typeface="Avenir LT Std 45 Book" panose="020B0502020203020204" pitchFamily="34" charset="0"/>
                <a:ea typeface="ＭＳ Ｐゴシック" pitchFamily="34" charset="-128"/>
              </a:endParaRP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35B993A-9788-43CC-9A54-AD1C675AB23C}"/>
                </a:ext>
              </a:extLst>
            </p:cNvPr>
            <p:cNvCxnSpPr/>
            <p:nvPr/>
          </p:nvCxnSpPr>
          <p:spPr bwMode="auto">
            <a:xfrm>
              <a:off x="6059251" y="6696420"/>
              <a:ext cx="3260919" cy="0"/>
            </a:xfrm>
            <a:prstGeom prst="line">
              <a:avLst/>
            </a:prstGeom>
            <a:ln>
              <a:solidFill>
                <a:srgbClr val="0D3A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29F810D3-F7F8-4A1A-B1F8-AAD7DA8A8DE2}"/>
                </a:ext>
              </a:extLst>
            </p:cNvPr>
            <p:cNvSpPr/>
            <p:nvPr/>
          </p:nvSpPr>
          <p:spPr>
            <a:xfrm>
              <a:off x="5652589" y="5250673"/>
              <a:ext cx="4140000" cy="3132000"/>
            </a:xfrm>
            <a:prstGeom prst="rect">
              <a:avLst/>
            </a:prstGeom>
            <a:noFill/>
            <a:ln w="38100">
              <a:solidFill>
                <a:srgbClr val="0D3A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3">
                <a:latin typeface="Avenir LT Std 45 Book" panose="020B050202020302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F5F4B54-7031-470F-A88C-8570AE83E8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2766" t="15891" r="1" b="16579"/>
            <a:stretch/>
          </p:blipFill>
          <p:spPr>
            <a:xfrm>
              <a:off x="6546525" y="5436861"/>
              <a:ext cx="2286370" cy="1057887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D8BA880-7EA8-16EA-FBBD-B7A9BF153087}"/>
              </a:ext>
            </a:extLst>
          </p:cNvPr>
          <p:cNvGrpSpPr/>
          <p:nvPr/>
        </p:nvGrpSpPr>
        <p:grpSpPr>
          <a:xfrm>
            <a:off x="6875094" y="2324874"/>
            <a:ext cx="3716686" cy="3401184"/>
            <a:chOff x="10084643" y="5238860"/>
            <a:chExt cx="4140000" cy="344271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9AB639-E5F9-4F8B-AC7A-5F11C557177D}"/>
                </a:ext>
              </a:extLst>
            </p:cNvPr>
            <p:cNvSpPr/>
            <p:nvPr/>
          </p:nvSpPr>
          <p:spPr bwMode="auto">
            <a:xfrm>
              <a:off x="10290462" y="6804138"/>
              <a:ext cx="3679013" cy="185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46653">
                <a:defRPr/>
              </a:pPr>
              <a:r>
                <a:rPr lang="en-US" sz="2344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rPr>
                <a:t>Financial Adviser</a:t>
              </a:r>
            </a:p>
            <a:p>
              <a:pPr algn="ctr" defTabSz="446653">
                <a:defRPr/>
              </a:pPr>
              <a:r>
                <a:rPr lang="de-DE" sz="1955" b="1" dirty="0">
                  <a:solidFill>
                    <a:prstClr val="black"/>
                  </a:solidFill>
                  <a:latin typeface="Avenir LT Std 55 Roman" panose="020B0703020203020204" pitchFamily="34" charset="0"/>
                  <a:ea typeface="ＭＳ Ｐゴシック" pitchFamily="34" charset="-128"/>
                </a:rPr>
                <a:t>Top Services Limited</a:t>
              </a:r>
            </a:p>
            <a:p>
              <a:pPr algn="ctr" defTabSz="446653">
                <a:defRPr/>
              </a:pPr>
              <a:r>
                <a:rPr lang="en-US" sz="1758" dirty="0">
                  <a:solidFill>
                    <a:srgbClr val="262626"/>
                  </a:solidFill>
                  <a:latin typeface="Avenir LT Std 45 Book" panose="020B050202020302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Buyside Adviser for bid to acquire Shoprite Nigeria</a:t>
              </a:r>
              <a:endParaRPr lang="en-US" sz="1758" dirty="0">
                <a:solidFill>
                  <a:prstClr val="black"/>
                </a:solidFill>
                <a:latin typeface="Avenir LT Std 45 Book" panose="020B0502020203020204" pitchFamily="34" charset="0"/>
                <a:ea typeface="ＭＳ Ｐゴシック" pitchFamily="34" charset="-128"/>
              </a:endParaRPr>
            </a:p>
            <a:p>
              <a:pPr algn="ctr" defTabSz="446653">
                <a:defRPr/>
              </a:pPr>
              <a:r>
                <a:rPr lang="en-US" sz="1758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rPr>
                <a:t>(2020)</a:t>
              </a:r>
            </a:p>
            <a:p>
              <a:pPr algn="ctr" defTabSz="446653">
                <a:defRPr/>
              </a:pPr>
              <a:endParaRPr lang="en-US" sz="1758" dirty="0">
                <a:solidFill>
                  <a:prstClr val="black"/>
                </a:solidFill>
                <a:latin typeface="Avenir LT Std 45 Book" panose="020B0502020203020204" pitchFamily="34" charset="0"/>
                <a:ea typeface="ＭＳ Ｐゴシック" pitchFamily="34" charset="-128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F5A439A-E8E3-4014-91CB-7B99C0D5E7BA}"/>
                </a:ext>
              </a:extLst>
            </p:cNvPr>
            <p:cNvCxnSpPr/>
            <p:nvPr/>
          </p:nvCxnSpPr>
          <p:spPr bwMode="auto">
            <a:xfrm>
              <a:off x="10495088" y="6748339"/>
              <a:ext cx="3260915" cy="0"/>
            </a:xfrm>
            <a:prstGeom prst="line">
              <a:avLst/>
            </a:prstGeom>
            <a:ln>
              <a:solidFill>
                <a:srgbClr val="0D3A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8AF0A18-85CB-43B3-985E-7977504E1FE0}"/>
                </a:ext>
              </a:extLst>
            </p:cNvPr>
            <p:cNvSpPr/>
            <p:nvPr/>
          </p:nvSpPr>
          <p:spPr>
            <a:xfrm>
              <a:off x="10084643" y="5238860"/>
              <a:ext cx="4140000" cy="3442715"/>
            </a:xfrm>
            <a:prstGeom prst="rect">
              <a:avLst/>
            </a:prstGeom>
            <a:noFill/>
            <a:ln w="38100">
              <a:solidFill>
                <a:srgbClr val="0D3A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3">
                <a:latin typeface="Avenir LT Std 45 Book" panose="020B0502020203020204" pitchFamily="34" charset="0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759DE1A-4089-480C-B515-3B52F0BFA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0222"/>
            <a:stretch/>
          </p:blipFill>
          <p:spPr>
            <a:xfrm>
              <a:off x="11083118" y="5421740"/>
              <a:ext cx="2179467" cy="1204115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58906DF9-2034-C42E-F6DF-B262ABF9AF88}"/>
              </a:ext>
            </a:extLst>
          </p:cNvPr>
          <p:cNvSpPr txBox="1">
            <a:spLocks/>
          </p:cNvSpPr>
          <p:nvPr/>
        </p:nvSpPr>
        <p:spPr>
          <a:xfrm>
            <a:off x="1043363" y="453954"/>
            <a:ext cx="18734931" cy="968811"/>
          </a:xfrm>
          <a:prstGeom prst="rect">
            <a:avLst/>
          </a:prstGeom>
        </p:spPr>
        <p:txBody>
          <a:bodyPr/>
          <a:lstStyle>
            <a:lvl1pPr algn="l" defTabSz="1781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740795">
              <a:spcBef>
                <a:spcPts val="1904"/>
              </a:spcBef>
              <a:defRPr/>
            </a:pPr>
            <a:r>
              <a:rPr lang="en-US" sz="4886" b="1" dirty="0">
                <a:solidFill>
                  <a:srgbClr val="004987"/>
                </a:solidFill>
                <a:latin typeface="Avenir LT Std 45 Book" panose="020B0502020203020204" pitchFamily="34" charset="0"/>
              </a:rPr>
              <a:t>Select Credentials – Financial Advisory</a:t>
            </a:r>
          </a:p>
        </p:txBody>
      </p:sp>
      <p:sp>
        <p:nvSpPr>
          <p:cNvPr id="18" name="BJPseudoFooter">
            <a:extLst>
              <a:ext uri="{FF2B5EF4-FFF2-40B4-BE49-F238E27FC236}">
                <a16:creationId xmlns:a16="http://schemas.microsoft.com/office/drawing/2014/main" id="{6BBDE138-5EFB-9E54-94BD-9EC39FF898B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7501" y="13017684"/>
            <a:ext cx="2326511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8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358BB069-7632-4FE3-3851-18168F9E8914}"/>
              </a:ext>
            </a:extLst>
          </p:cNvPr>
          <p:cNvGrpSpPr/>
          <p:nvPr/>
        </p:nvGrpSpPr>
        <p:grpSpPr>
          <a:xfrm>
            <a:off x="17683164" y="1618329"/>
            <a:ext cx="3812210" cy="3387163"/>
            <a:chOff x="8330243" y="1115098"/>
            <a:chExt cx="2002175" cy="161999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132B57D-1AFA-7068-71F5-BA2EE39DBD14}"/>
                </a:ext>
              </a:extLst>
            </p:cNvPr>
            <p:cNvGrpSpPr/>
            <p:nvPr/>
          </p:nvGrpSpPr>
          <p:grpSpPr>
            <a:xfrm>
              <a:off x="8330243" y="1115098"/>
              <a:ext cx="2002175" cy="1619997"/>
              <a:chOff x="797218" y="1050260"/>
              <a:chExt cx="1867413" cy="1545336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36BF837-3EB2-19A3-E972-F19F83E5B3BD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752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9336">
                  <a:defRPr/>
                </a:pPr>
                <a: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Stockbroker</a:t>
                </a:r>
                <a:b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9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de-DE" sz="1658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SUNU Assurances Nigeria PLC</a:t>
                </a:r>
              </a:p>
              <a:p>
                <a:pPr algn="ctr" defTabSz="379336">
                  <a:defRPr/>
                </a:pPr>
                <a:r>
                  <a:rPr lang="en-GB" sz="1495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₦3.01Bn Share Capital Reconstruction</a:t>
                </a:r>
              </a:p>
              <a:p>
                <a:pPr algn="ctr" defTabSz="379336">
                  <a:defRPr/>
                </a:pPr>
                <a:endParaRPr lang="en-GB" sz="1495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en-US" sz="1495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(2020)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782550-DF88-3254-B91C-D34D81255D14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9336">
                  <a:defRPr/>
                </a:pPr>
                <a:endParaRPr lang="en-US" sz="132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853714E-AF9C-8AAB-9652-63AAE1AC72A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F3D343-4673-A683-2EB2-5F7BD8D51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3949" y="1154798"/>
              <a:ext cx="1201402" cy="683751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0B54BB6-8F08-AF24-095A-652C592874DE}"/>
              </a:ext>
            </a:extLst>
          </p:cNvPr>
          <p:cNvGrpSpPr/>
          <p:nvPr/>
        </p:nvGrpSpPr>
        <p:grpSpPr>
          <a:xfrm>
            <a:off x="13611534" y="5342174"/>
            <a:ext cx="3812210" cy="3337787"/>
            <a:chOff x="8328327" y="2994922"/>
            <a:chExt cx="2002175" cy="161999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96A5F6A-7A3E-E783-3626-82FE4E31C07B}"/>
                </a:ext>
              </a:extLst>
            </p:cNvPr>
            <p:cNvGrpSpPr/>
            <p:nvPr/>
          </p:nvGrpSpPr>
          <p:grpSpPr>
            <a:xfrm>
              <a:off x="8328327" y="2994922"/>
              <a:ext cx="2002175" cy="1619997"/>
              <a:chOff x="797218" y="1050260"/>
              <a:chExt cx="1867413" cy="154533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301AE7D-9483-8FAE-A2D0-CC906AE387FD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740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9336">
                  <a:defRPr/>
                </a:pPr>
                <a: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Stockbroker</a:t>
                </a:r>
              </a:p>
              <a:p>
                <a:pPr algn="ctr" defTabSz="379336">
                  <a:defRPr/>
                </a:pPr>
                <a:r>
                  <a:rPr lang="de-DE" sz="1658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UACN Property Development Company</a:t>
                </a:r>
              </a:p>
              <a:p>
                <a:pPr algn="ctr" defTabSz="379336">
                  <a:defRPr/>
                </a:pPr>
                <a:r>
                  <a:rPr lang="en-GB" sz="1495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₦30Bn IPO for UPDC Real Estate Investment Trust</a:t>
                </a:r>
                <a:endParaRPr lang="en-GB" sz="1495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en-US" sz="1495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(2013)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A8FFD9-5952-13B6-17EF-DE3F6561EBAF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9336">
                  <a:defRPr/>
                </a:pPr>
                <a:endParaRPr lang="en-US" sz="132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AFD327E-C146-E531-6F72-AD0138D3F93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1455DA80-D548-9E9E-C18A-D9427D824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1" t="6772" r="18631" b="9029"/>
            <a:stretch>
              <a:fillRect/>
            </a:stretch>
          </p:blipFill>
          <p:spPr bwMode="auto">
            <a:xfrm>
              <a:off x="8796301" y="3036410"/>
              <a:ext cx="1045825" cy="6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E67194F-B009-2FD8-DC06-37E33E7E05F3}"/>
              </a:ext>
            </a:extLst>
          </p:cNvPr>
          <p:cNvGrpSpPr/>
          <p:nvPr/>
        </p:nvGrpSpPr>
        <p:grpSpPr>
          <a:xfrm>
            <a:off x="13605485" y="1611630"/>
            <a:ext cx="3764187" cy="3361114"/>
            <a:chOff x="6131204" y="1115098"/>
            <a:chExt cx="2002175" cy="1619997"/>
          </a:xfrm>
        </p:grpSpPr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A7F69FA3-8B5E-9274-A300-FD90605F1C94}"/>
                </a:ext>
              </a:extLst>
            </p:cNvPr>
            <p:cNvGrpSpPr/>
            <p:nvPr/>
          </p:nvGrpSpPr>
          <p:grpSpPr>
            <a:xfrm>
              <a:off x="6131204" y="1115098"/>
              <a:ext cx="2002175" cy="1619997"/>
              <a:chOff x="797218" y="1050260"/>
              <a:chExt cx="1867413" cy="1545336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F5044208-DD12-A762-D257-91A362441803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758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9336">
                  <a:defRPr/>
                </a:pPr>
                <a: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Stockbroker</a:t>
                </a:r>
                <a:b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9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de-DE" sz="1658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Ronchess Global Resources PLC</a:t>
                </a:r>
              </a:p>
              <a:p>
                <a:pPr algn="ctr" defTabSz="379336">
                  <a:defRPr/>
                </a:pPr>
                <a:r>
                  <a:rPr lang="en-GB" sz="1495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₦7.371Bn Listing by Introduction</a:t>
                </a:r>
              </a:p>
              <a:p>
                <a:pPr algn="ctr" defTabSz="379336">
                  <a:defRPr/>
                </a:pPr>
                <a:endParaRPr lang="en-GB" sz="1495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en-US" sz="1495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(2021)</a:t>
                </a:r>
              </a:p>
            </p:txBody>
          </p:sp>
          <p:sp>
            <p:nvSpPr>
              <p:cNvPr id="1035" name="Rectangle 1034">
                <a:extLst>
                  <a:ext uri="{FF2B5EF4-FFF2-40B4-BE49-F238E27FC236}">
                    <a16:creationId xmlns:a16="http://schemas.microsoft.com/office/drawing/2014/main" id="{09B4EE52-537C-7E3C-478B-2E036EEFF026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9336">
                  <a:defRPr/>
                </a:pPr>
                <a:endParaRPr lang="en-US" sz="132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037" name="Straight Connector 1036">
                <a:extLst>
                  <a:ext uri="{FF2B5EF4-FFF2-40B4-BE49-F238E27FC236}">
                    <a16:creationId xmlns:a16="http://schemas.microsoft.com/office/drawing/2014/main" id="{9A92CF8F-0672-A888-824A-8C541B101E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FB0EE8-C153-4A9A-9B46-9C25677D0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37406" y="1208177"/>
              <a:ext cx="1138749" cy="61215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4FCDE85-B30D-15C7-B4F8-FF15B7A202ED}"/>
              </a:ext>
            </a:extLst>
          </p:cNvPr>
          <p:cNvGrpSpPr/>
          <p:nvPr/>
        </p:nvGrpSpPr>
        <p:grpSpPr>
          <a:xfrm>
            <a:off x="9614029" y="5341003"/>
            <a:ext cx="3728237" cy="3382595"/>
            <a:chOff x="6129288" y="2994922"/>
            <a:chExt cx="2002175" cy="161999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76F087D-2BFA-ECBA-25AB-7D48DF7DDB98}"/>
                </a:ext>
              </a:extLst>
            </p:cNvPr>
            <p:cNvGrpSpPr/>
            <p:nvPr/>
          </p:nvGrpSpPr>
          <p:grpSpPr>
            <a:xfrm>
              <a:off x="6129288" y="2994922"/>
              <a:ext cx="2002175" cy="1619996"/>
              <a:chOff x="797218" y="1050260"/>
              <a:chExt cx="1867413" cy="1545336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09DB76E-5C12-A141-DA85-27ECFA8F24D4}"/>
                  </a:ext>
                </a:extLst>
              </p:cNvPr>
              <p:cNvSpPr/>
              <p:nvPr/>
            </p:nvSpPr>
            <p:spPr bwMode="auto">
              <a:xfrm>
                <a:off x="817900" y="1750128"/>
                <a:ext cx="1846731" cy="613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9336">
                  <a:defRPr/>
                </a:pPr>
                <a: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Stockbroker</a:t>
                </a:r>
              </a:p>
              <a:p>
                <a:pPr algn="ctr" defTabSz="379336">
                  <a:defRPr/>
                </a:pPr>
                <a:r>
                  <a:rPr lang="de-DE" sz="1658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Chellarams PLC</a:t>
                </a:r>
              </a:p>
              <a:p>
                <a:pPr algn="ctr" defTabSz="379336">
                  <a:defRPr/>
                </a:pPr>
                <a:r>
                  <a:rPr lang="en-GB" sz="1495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Migration from the Main Board of the NGX to the Alternative Securities Market</a:t>
                </a:r>
              </a:p>
              <a:p>
                <a:pPr algn="ctr" defTabSz="379336">
                  <a:defRPr/>
                </a:pPr>
                <a:r>
                  <a:rPr lang="en-US" sz="1495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(2017)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29441B3-1E0A-3728-2727-C2B1930EAD15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9336">
                  <a:defRPr/>
                </a:pPr>
                <a:endParaRPr lang="en-US" sz="132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477F9C2-8921-F572-7EB5-D03B422EBB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81">
              <a:extLst>
                <a:ext uri="{FF2B5EF4-FFF2-40B4-BE49-F238E27FC236}">
                  <a16:creationId xmlns:a16="http://schemas.microsoft.com/office/drawing/2014/main" id="{AABC169E-E257-EC7D-3028-90D2029C0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709" y="3026580"/>
              <a:ext cx="1145537" cy="68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E7EF6F8-6CC6-D8A1-CE80-3A9B5A6A5920}"/>
              </a:ext>
            </a:extLst>
          </p:cNvPr>
          <p:cNvGrpSpPr/>
          <p:nvPr/>
        </p:nvGrpSpPr>
        <p:grpSpPr>
          <a:xfrm>
            <a:off x="5537288" y="5336375"/>
            <a:ext cx="3769990" cy="3365188"/>
            <a:chOff x="3930249" y="2981520"/>
            <a:chExt cx="2002175" cy="16199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D056457-A9D7-55C9-C377-0DBB46317B82}"/>
                </a:ext>
              </a:extLst>
            </p:cNvPr>
            <p:cNvGrpSpPr/>
            <p:nvPr/>
          </p:nvGrpSpPr>
          <p:grpSpPr>
            <a:xfrm>
              <a:off x="3930249" y="2981520"/>
              <a:ext cx="2002175" cy="1619996"/>
              <a:chOff x="797218" y="1050260"/>
              <a:chExt cx="1867413" cy="1545336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10F631-65C2-B610-7384-E9B0C442C4ED}"/>
                  </a:ext>
                </a:extLst>
              </p:cNvPr>
              <p:cNvSpPr/>
              <p:nvPr/>
            </p:nvSpPr>
            <p:spPr bwMode="auto">
              <a:xfrm>
                <a:off x="817900" y="1738653"/>
                <a:ext cx="1846731" cy="773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9336">
                  <a:defRPr/>
                </a:pPr>
                <a: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Stockbroker</a:t>
                </a:r>
              </a:p>
              <a:p>
                <a:pPr algn="ctr" defTabSz="379336">
                  <a:defRPr/>
                </a:pPr>
                <a:endParaRPr lang="en-US" sz="199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de-DE" sz="1656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UACN Property Development Company</a:t>
                </a:r>
              </a:p>
              <a:p>
                <a:pPr algn="ctr" defTabSz="379336">
                  <a:defRPr/>
                </a:pPr>
                <a:r>
                  <a:rPr lang="en-GB" sz="1524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524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₦2.63Bn Rights Issue</a:t>
                </a:r>
                <a:endParaRPr lang="en-GB" sz="1524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en-US" sz="1524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(2017)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DE2D9E4-22A2-D21F-F9C5-7957E0520017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9336">
                  <a:defRPr/>
                </a:pPr>
                <a:endParaRPr lang="en-US" sz="132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0A89728-ECC1-06CF-E10F-E3FA71E1FF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CF19C441-9246-EEBC-92E3-162E5572B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1" t="6772" r="18631" b="9029"/>
            <a:stretch>
              <a:fillRect/>
            </a:stretch>
          </p:blipFill>
          <p:spPr bwMode="auto">
            <a:xfrm>
              <a:off x="4362660" y="3035330"/>
              <a:ext cx="1045825" cy="6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004A576-7412-E858-CC1D-DCB2684FFA40}"/>
              </a:ext>
            </a:extLst>
          </p:cNvPr>
          <p:cNvGrpSpPr/>
          <p:nvPr/>
        </p:nvGrpSpPr>
        <p:grpSpPr>
          <a:xfrm>
            <a:off x="9617386" y="1616028"/>
            <a:ext cx="3769989" cy="3367516"/>
            <a:chOff x="3932165" y="1101696"/>
            <a:chExt cx="2002175" cy="161999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A187749-E3B3-D3F3-18CC-8D05EE2FB63F}"/>
                </a:ext>
              </a:extLst>
            </p:cNvPr>
            <p:cNvGrpSpPr/>
            <p:nvPr/>
          </p:nvGrpSpPr>
          <p:grpSpPr>
            <a:xfrm>
              <a:off x="3932165" y="1101696"/>
              <a:ext cx="2002175" cy="1619997"/>
              <a:chOff x="797218" y="1050260"/>
              <a:chExt cx="1867413" cy="1545336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A8E8C27-0953-DCDF-6F3F-371B0F269263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780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9336">
                  <a:defRPr/>
                </a:pPr>
                <a: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Stockbroker</a:t>
                </a:r>
              </a:p>
              <a:p>
                <a:pPr algn="ctr" defTabSz="379336">
                  <a:defRPr/>
                </a:pPr>
                <a:endParaRPr lang="en-US" sz="199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de-DE" sz="1904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Lagos State Government</a:t>
                </a:r>
              </a:p>
              <a:p>
                <a:pPr algn="ctr" defTabSz="379336">
                  <a:defRPr/>
                </a:pPr>
                <a:r>
                  <a:rPr lang="en-GB" sz="1524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524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₦125Bn Series 4 Fixed Rate Bond</a:t>
                </a:r>
                <a:endParaRPr lang="en-GB" sz="1524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en-US" sz="1524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(2021)</a:t>
                </a: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FB8A1FB-D2AC-93FC-D47E-C3DB7CC93EAC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9336">
                  <a:defRPr/>
                </a:pPr>
                <a:endParaRPr lang="en-US" sz="132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E9840C70-6A7D-4D87-7458-2992F8AB06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579006C-F948-49D3-4443-6725B5784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97" t="13408" r="29078" b="16201"/>
            <a:stretch/>
          </p:blipFill>
          <p:spPr bwMode="auto">
            <a:xfrm>
              <a:off x="4622129" y="1167768"/>
              <a:ext cx="499817" cy="60817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1AE3B39-7074-525A-21D5-C3D5E43CA50C}"/>
              </a:ext>
            </a:extLst>
          </p:cNvPr>
          <p:cNvGrpSpPr/>
          <p:nvPr/>
        </p:nvGrpSpPr>
        <p:grpSpPr>
          <a:xfrm>
            <a:off x="1614160" y="5345449"/>
            <a:ext cx="3674761" cy="3334665"/>
            <a:chOff x="1731210" y="2975108"/>
            <a:chExt cx="2002175" cy="161999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51B567-43F0-FD8F-17D9-1A01D4ED1F33}"/>
                </a:ext>
              </a:extLst>
            </p:cNvPr>
            <p:cNvGrpSpPr/>
            <p:nvPr/>
          </p:nvGrpSpPr>
          <p:grpSpPr>
            <a:xfrm>
              <a:off x="1731210" y="2975108"/>
              <a:ext cx="2002175" cy="1619997"/>
              <a:chOff x="797218" y="1050260"/>
              <a:chExt cx="1867413" cy="154533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CB3CA71-7DB2-43E0-939F-CF50205C9490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799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9336">
                  <a:defRPr/>
                </a:pPr>
                <a: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Stockbroker</a:t>
                </a:r>
                <a:b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9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en-GB" sz="1658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Union Bank of Nigeria PLC</a:t>
                </a:r>
              </a:p>
              <a:p>
                <a:pPr algn="ctr" defTabSz="379336">
                  <a:defRPr/>
                </a:pPr>
                <a:r>
                  <a:rPr lang="en-GB" sz="1658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₦49.7Bn Rights Issue</a:t>
                </a:r>
              </a:p>
              <a:p>
                <a:pPr algn="ctr" defTabSz="379336">
                  <a:defRPr/>
                </a:pPr>
                <a:endParaRPr lang="en-GB" sz="1658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en-GB" sz="1658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(2017)</a:t>
                </a:r>
                <a:endParaRPr lang="en-US" sz="1495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1E156B5-6540-1693-129F-95B5143D0BE3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9336">
                  <a:defRPr/>
                </a:pPr>
                <a:endParaRPr lang="en-US" sz="132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B5104BE-19BE-8A5D-694A-CBF14F7577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Picture 28" descr="Image result for union bank of nigeria logo">
              <a:extLst>
                <a:ext uri="{FF2B5EF4-FFF2-40B4-BE49-F238E27FC236}">
                  <a16:creationId xmlns:a16="http://schemas.microsoft.com/office/drawing/2014/main" id="{6969C51A-F7D6-A38E-999F-73237441C260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112" y="3017050"/>
              <a:ext cx="1113195" cy="6644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32D73E5-364D-1226-D396-AC6945717284}"/>
              </a:ext>
            </a:extLst>
          </p:cNvPr>
          <p:cNvGrpSpPr/>
          <p:nvPr/>
        </p:nvGrpSpPr>
        <p:grpSpPr>
          <a:xfrm>
            <a:off x="16098015" y="9032170"/>
            <a:ext cx="3812210" cy="3413204"/>
            <a:chOff x="8333448" y="4840707"/>
            <a:chExt cx="2002175" cy="161999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9376AEC-EE15-9289-AD00-F47832829DA5}"/>
                </a:ext>
              </a:extLst>
            </p:cNvPr>
            <p:cNvGrpSpPr/>
            <p:nvPr/>
          </p:nvGrpSpPr>
          <p:grpSpPr>
            <a:xfrm>
              <a:off x="8333448" y="4840707"/>
              <a:ext cx="2002175" cy="1619997"/>
              <a:chOff x="797218" y="1050260"/>
              <a:chExt cx="1867413" cy="1545336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91329C6-DF5C-CCF1-5A62-AE346100E7F3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747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9336">
                  <a:defRPr/>
                </a:pPr>
                <a: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Stockbroker</a:t>
                </a:r>
                <a:b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9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de-DE" sz="1658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Tower Aluminium Group Limited</a:t>
                </a:r>
              </a:p>
              <a:p>
                <a:pPr algn="ctr" defTabSz="379336">
                  <a:defRPr/>
                </a:pPr>
                <a:r>
                  <a:rPr lang="en-GB" sz="1495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95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₦4.63Bn Corporate Bond</a:t>
                </a:r>
              </a:p>
              <a:p>
                <a:pPr algn="ctr" defTabSz="379336">
                  <a:defRPr/>
                </a:pPr>
                <a:endParaRPr lang="en-GB" sz="1495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en-US" sz="1495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(2011)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CDED5B1-3061-D635-C7DA-8A9AA4FE71E2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9336">
                  <a:defRPr/>
                </a:pPr>
                <a:endParaRPr lang="en-US" sz="132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DE95C99-0A82-08C7-77B5-A1DCED0AEB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6" descr="http://www.finelib.com/images/listings/3251_company_logo.gif">
              <a:extLst>
                <a:ext uri="{FF2B5EF4-FFF2-40B4-BE49-F238E27FC236}">
                  <a16:creationId xmlns:a16="http://schemas.microsoft.com/office/drawing/2014/main" id="{82524EE1-49CB-5700-F7C4-708F49256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1331" y="4902538"/>
              <a:ext cx="1226151" cy="605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9DDC8ED-2723-EE87-D57F-588691BDCED0}"/>
              </a:ext>
            </a:extLst>
          </p:cNvPr>
          <p:cNvGrpSpPr/>
          <p:nvPr/>
        </p:nvGrpSpPr>
        <p:grpSpPr>
          <a:xfrm>
            <a:off x="9574184" y="9054152"/>
            <a:ext cx="3812210" cy="3391226"/>
            <a:chOff x="6134409" y="4840707"/>
            <a:chExt cx="2002175" cy="161999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CAF881D-1284-0CF4-2BD6-4DC10767AC60}"/>
                </a:ext>
              </a:extLst>
            </p:cNvPr>
            <p:cNvGrpSpPr/>
            <p:nvPr/>
          </p:nvGrpSpPr>
          <p:grpSpPr>
            <a:xfrm>
              <a:off x="6134409" y="4840707"/>
              <a:ext cx="2002175" cy="1619997"/>
              <a:chOff x="797218" y="1050260"/>
              <a:chExt cx="1867413" cy="1545336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92C83BC-FCCB-CFB0-6C9F-A6D74A6AE36E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751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9336">
                  <a:defRPr/>
                </a:pPr>
                <a: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Stockbroker</a:t>
                </a:r>
                <a:b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9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de-DE" sz="1658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United Bank for Africa PLC</a:t>
                </a:r>
              </a:p>
              <a:p>
                <a:pPr algn="ctr" defTabSz="379336">
                  <a:defRPr/>
                </a:pPr>
                <a:r>
                  <a:rPr lang="en-GB" sz="1495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495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₦35Bn Fixed Rate Unsecured Subordinated Bond</a:t>
                </a:r>
                <a:endParaRPr lang="en-GB" sz="1495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en-US" sz="1495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(2011)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6FC0C04-42DA-1F2C-B398-0B34E44911F7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9336">
                  <a:defRPr/>
                </a:pPr>
                <a:endParaRPr lang="en-US" sz="132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5FC59CF-3916-44DE-8ED4-FD94B4D4B24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Picture 12" descr="http://www.thelusakapaper.com/wp-content/uploads/2010/01/UBA-HighRes-Logo.png">
              <a:extLst>
                <a:ext uri="{FF2B5EF4-FFF2-40B4-BE49-F238E27FC236}">
                  <a16:creationId xmlns:a16="http://schemas.microsoft.com/office/drawing/2014/main" id="{B21B6F3A-9C11-7BB9-847D-DAC68C35C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218" y="4854287"/>
              <a:ext cx="1083937" cy="66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0ED50BE-5373-4D20-F587-A12E4D5B9845}"/>
              </a:ext>
            </a:extLst>
          </p:cNvPr>
          <p:cNvGrpSpPr/>
          <p:nvPr/>
        </p:nvGrpSpPr>
        <p:grpSpPr>
          <a:xfrm>
            <a:off x="3602133" y="9032171"/>
            <a:ext cx="3812210" cy="3339243"/>
            <a:chOff x="3935370" y="4827305"/>
            <a:chExt cx="2002175" cy="161999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93E0D4F-3CD5-3397-20D1-1786A8B3C286}"/>
                </a:ext>
              </a:extLst>
            </p:cNvPr>
            <p:cNvGrpSpPr/>
            <p:nvPr/>
          </p:nvGrpSpPr>
          <p:grpSpPr>
            <a:xfrm>
              <a:off x="3935370" y="4827305"/>
              <a:ext cx="2002175" cy="1619997"/>
              <a:chOff x="797218" y="1050260"/>
              <a:chExt cx="1867413" cy="1545336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D922AB7-BD77-4567-0302-0A36D152CD03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814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9336">
                  <a:defRPr/>
                </a:pPr>
                <a: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Stockbroker</a:t>
                </a:r>
              </a:p>
              <a:p>
                <a:pPr algn="ctr" defTabSz="379336">
                  <a:defRPr/>
                </a:pPr>
                <a:endParaRPr lang="en-US" sz="199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de-DE" sz="1904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Asset Management Corporation of Nigeria</a:t>
                </a:r>
              </a:p>
              <a:p>
                <a:pPr algn="ctr" defTabSz="379336">
                  <a:defRPr/>
                </a:pPr>
                <a:r>
                  <a:rPr lang="en-GB" sz="1524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</a:t>
                </a:r>
                <a:r>
                  <a:rPr lang="en-GB" sz="1524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₦3.0Tn Corporate Bond</a:t>
                </a:r>
                <a:endParaRPr lang="en-GB" sz="1524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en-US" sz="1524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(2011)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3166FA1-DEA3-CFAC-A388-0B12573C3751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9336">
                  <a:defRPr/>
                </a:pPr>
                <a:endParaRPr lang="en-US" sz="132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EBEEAB3-2C0B-9B19-5C22-5819D69C3B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2" name="Picture 2" descr="http://basicsexpress.com/picts/amcon%20logo%20recreated.gif">
              <a:extLst>
                <a:ext uri="{FF2B5EF4-FFF2-40B4-BE49-F238E27FC236}">
                  <a16:creationId xmlns:a16="http://schemas.microsoft.com/office/drawing/2014/main" id="{1A745D63-629A-4D8B-2E88-7708C0E54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4356" y="4892246"/>
              <a:ext cx="1089366" cy="62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75AE820-AC09-081E-0DFE-AA8AC32B9D33}"/>
              </a:ext>
            </a:extLst>
          </p:cNvPr>
          <p:cNvGrpSpPr/>
          <p:nvPr/>
        </p:nvGrpSpPr>
        <p:grpSpPr>
          <a:xfrm>
            <a:off x="17676673" y="5337272"/>
            <a:ext cx="3812210" cy="3382595"/>
            <a:chOff x="1736331" y="4820893"/>
            <a:chExt cx="2002175" cy="161999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885561C-EAC9-C1F8-1AE2-5DB647000E68}"/>
                </a:ext>
              </a:extLst>
            </p:cNvPr>
            <p:cNvGrpSpPr/>
            <p:nvPr/>
          </p:nvGrpSpPr>
          <p:grpSpPr>
            <a:xfrm>
              <a:off x="1736331" y="4820893"/>
              <a:ext cx="2002175" cy="1619997"/>
              <a:chOff x="797218" y="1050260"/>
              <a:chExt cx="1867413" cy="154533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5AAF110-05BF-D1CC-FA4E-B20E9369E0C8}"/>
                  </a:ext>
                </a:extLst>
              </p:cNvPr>
              <p:cNvSpPr/>
              <p:nvPr/>
            </p:nvSpPr>
            <p:spPr bwMode="auto">
              <a:xfrm>
                <a:off x="817900" y="1727176"/>
                <a:ext cx="1846731" cy="788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9336">
                  <a:defRPr/>
                </a:pPr>
                <a: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Stockbroker</a:t>
                </a:r>
                <a:b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9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en-GB" sz="1658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HEBN Publishers PLC</a:t>
                </a:r>
              </a:p>
              <a:p>
                <a:pPr algn="ctr" defTabSz="379336">
                  <a:defRPr/>
                </a:pPr>
                <a:r>
                  <a:rPr lang="en-GB" sz="1658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₦0.96Bn Hybrid Offer (Private Placement &amp; Rights Issue)</a:t>
                </a:r>
              </a:p>
              <a:p>
                <a:pPr algn="ctr" defTabSz="379336">
                  <a:defRPr/>
                </a:pPr>
                <a:r>
                  <a:rPr lang="en-GB" sz="1658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(2012)</a:t>
                </a:r>
                <a:endParaRPr lang="en-US" sz="1495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D4F2209-5F31-D149-8C87-0B8B284F36EF}"/>
                  </a:ext>
                </a:extLst>
              </p:cNvPr>
              <p:cNvSpPr/>
              <p:nvPr/>
            </p:nvSpPr>
            <p:spPr>
              <a:xfrm>
                <a:off x="797218" y="1050260"/>
                <a:ext cx="1846731" cy="1545336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9336">
                  <a:defRPr/>
                </a:pPr>
                <a:endParaRPr lang="en-US" sz="132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70FD49D-3D74-DBAA-A5AE-8963911742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2236" y="1743505"/>
                <a:ext cx="1455369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4">
              <a:extLst>
                <a:ext uri="{FF2B5EF4-FFF2-40B4-BE49-F238E27FC236}">
                  <a16:creationId xmlns:a16="http://schemas.microsoft.com/office/drawing/2014/main" id="{93DE7358-E414-15BE-CE92-227160CDA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180" y="4866966"/>
              <a:ext cx="1270255" cy="65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C5B370F-ECFA-8D68-DD0F-5E35F7C05242}"/>
              </a:ext>
            </a:extLst>
          </p:cNvPr>
          <p:cNvSpPr txBox="1">
            <a:spLocks/>
          </p:cNvSpPr>
          <p:nvPr/>
        </p:nvSpPr>
        <p:spPr>
          <a:xfrm>
            <a:off x="815742" y="379351"/>
            <a:ext cx="18734931" cy="968811"/>
          </a:xfrm>
          <a:prstGeom prst="rect">
            <a:avLst/>
          </a:prstGeom>
        </p:spPr>
        <p:txBody>
          <a:bodyPr/>
          <a:lstStyle>
            <a:lvl1pPr algn="l" defTabSz="1781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23169">
              <a:defRPr/>
            </a:pPr>
            <a:r>
              <a:rPr lang="en-US" sz="4886" b="1" dirty="0">
                <a:solidFill>
                  <a:srgbClr val="1C4589"/>
                </a:solidFill>
                <a:latin typeface="Avenir LT Std 45 Book" panose="020B0502020203020204" pitchFamily="34" charset="0"/>
              </a:rPr>
              <a:t>Select Credentials – Stockbroking: Primary Market Issuance</a:t>
            </a:r>
            <a:endParaRPr lang="en-GB" sz="4886" b="1" dirty="0">
              <a:solidFill>
                <a:srgbClr val="1C4589"/>
              </a:solidFill>
              <a:latin typeface="Avenir LT Std 45 Book" panose="020B0502020203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F81FDA-BC76-2788-8F8C-152DACC467C5}"/>
              </a:ext>
            </a:extLst>
          </p:cNvPr>
          <p:cNvGrpSpPr/>
          <p:nvPr/>
        </p:nvGrpSpPr>
        <p:grpSpPr>
          <a:xfrm>
            <a:off x="5535421" y="1619964"/>
            <a:ext cx="3812210" cy="3352780"/>
            <a:chOff x="2840384" y="750580"/>
            <a:chExt cx="1956155" cy="172040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E1ABE18-7933-A67A-E4F1-72B92D284627}"/>
                </a:ext>
              </a:extLst>
            </p:cNvPr>
            <p:cNvGrpSpPr/>
            <p:nvPr/>
          </p:nvGrpSpPr>
          <p:grpSpPr>
            <a:xfrm>
              <a:off x="2840384" y="750580"/>
              <a:ext cx="1956155" cy="1720408"/>
              <a:chOff x="2840384" y="750580"/>
              <a:chExt cx="1956155" cy="1720408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6588377-5A94-B2EA-0A40-412233AB4D3E}"/>
                  </a:ext>
                </a:extLst>
              </p:cNvPr>
              <p:cNvSpPr/>
              <p:nvPr/>
            </p:nvSpPr>
            <p:spPr bwMode="auto">
              <a:xfrm>
                <a:off x="2862049" y="1504184"/>
                <a:ext cx="1934490" cy="885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79336">
                  <a:defRPr/>
                </a:pPr>
                <a: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Stockbroker</a:t>
                </a:r>
                <a:br>
                  <a:rPr lang="en-US" sz="1990" b="1" dirty="0">
                    <a:solidFill>
                      <a:srgbClr val="1F497D">
                        <a:lumMod val="75000"/>
                      </a:srgbClr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</a:br>
                <a:endParaRPr lang="en-US" sz="199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en-GB" sz="1658" b="1" dirty="0">
                    <a:solidFill>
                      <a:prstClr val="black"/>
                    </a:solidFill>
                    <a:latin typeface="Avenir LT Std 55 Roman" panose="020B0703020203020204" pitchFamily="34" charset="0"/>
                    <a:ea typeface="ＭＳ Ｐゴシック" pitchFamily="34" charset="-128"/>
                  </a:rPr>
                  <a:t>Royal Exchange Plc</a:t>
                </a:r>
              </a:p>
              <a:p>
                <a:pPr algn="ctr" defTabSz="379336">
                  <a:defRPr/>
                </a:pPr>
                <a:r>
                  <a:rPr lang="en-GB" sz="1658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Issuance of a ₦1.56Bn Rights Issue</a:t>
                </a:r>
              </a:p>
              <a:p>
                <a:pPr algn="ctr" defTabSz="379336">
                  <a:defRPr/>
                </a:pPr>
                <a:endParaRPr lang="en-GB" sz="1658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  <a:p>
                <a:pPr algn="ctr" defTabSz="379336">
                  <a:defRPr/>
                </a:pPr>
                <a:r>
                  <a:rPr lang="en-GB" sz="1658" dirty="0">
                    <a:solidFill>
                      <a:prstClr val="black"/>
                    </a:solidFill>
                    <a:latin typeface="Avenir LT Std 45 Book" panose="020B0502020203020204" pitchFamily="34" charset="0"/>
                    <a:ea typeface="ＭＳ Ｐゴシック" pitchFamily="34" charset="-128"/>
                  </a:rPr>
                  <a:t>(2024)</a:t>
                </a:r>
                <a:endParaRPr lang="en-US" sz="1495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CD6BA74-990A-DC05-3CF9-F8AF9BC70AC7}"/>
                  </a:ext>
                </a:extLst>
              </p:cNvPr>
              <p:cNvSpPr/>
              <p:nvPr/>
            </p:nvSpPr>
            <p:spPr>
              <a:xfrm>
                <a:off x="2840384" y="750580"/>
                <a:ext cx="1934490" cy="1720408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79336">
                  <a:defRPr/>
                </a:pPr>
                <a:endParaRPr lang="en-US" sz="1327">
                  <a:solidFill>
                    <a:prstClr val="white"/>
                  </a:solidFill>
                  <a:latin typeface="Avenir LT Std 45 Book" panose="020B0502020203020204" pitchFamily="34" charset="0"/>
                </a:endParaRP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661C334B-6381-5559-0E94-9406750380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44670" y="1522363"/>
                <a:ext cx="1524530" cy="0"/>
              </a:xfrm>
              <a:prstGeom prst="line">
                <a:avLst/>
              </a:prstGeom>
              <a:ln>
                <a:solidFill>
                  <a:srgbClr val="0D3A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4">
              <a:hlinkClick r:id="rId14"/>
              <a:extLst>
                <a:ext uri="{FF2B5EF4-FFF2-40B4-BE49-F238E27FC236}">
                  <a16:creationId xmlns:a16="http://schemas.microsoft.com/office/drawing/2014/main" id="{4A8C7D06-FF81-84C8-5062-EE863162C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2" t="15699" r="11087" b="26743"/>
            <a:stretch/>
          </p:blipFill>
          <p:spPr bwMode="auto">
            <a:xfrm>
              <a:off x="2903674" y="772211"/>
              <a:ext cx="1802775" cy="58195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BJPseudoFooter">
            <a:extLst>
              <a:ext uri="{FF2B5EF4-FFF2-40B4-BE49-F238E27FC236}">
                <a16:creationId xmlns:a16="http://schemas.microsoft.com/office/drawing/2014/main" id="{01316FCB-A517-070C-7E79-308C7EC57BF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7501" y="13017684"/>
            <a:ext cx="2326511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E9E65D-39F1-A32C-CB96-99C0F03CE3D5}"/>
              </a:ext>
            </a:extLst>
          </p:cNvPr>
          <p:cNvGrpSpPr/>
          <p:nvPr/>
        </p:nvGrpSpPr>
        <p:grpSpPr>
          <a:xfrm>
            <a:off x="1611229" y="1612413"/>
            <a:ext cx="3686047" cy="3383842"/>
            <a:chOff x="826768" y="746705"/>
            <a:chExt cx="1891417" cy="173634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D164B2-8821-8EAD-49AE-57E78164F35E}"/>
                </a:ext>
              </a:extLst>
            </p:cNvPr>
            <p:cNvSpPr/>
            <p:nvPr/>
          </p:nvSpPr>
          <p:spPr bwMode="auto">
            <a:xfrm>
              <a:off x="847716" y="1507291"/>
              <a:ext cx="1870469" cy="846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79336">
                <a:defRPr/>
              </a:pPr>
              <a:r>
                <a:rPr lang="en-US" sz="1990" b="1" dirty="0">
                  <a:solidFill>
                    <a:srgbClr val="1F497D">
                      <a:lumMod val="75000"/>
                    </a:srgbClr>
                  </a:solidFill>
                  <a:latin typeface="Avenir LT Std 55 Roman" panose="020B0703020203020204" pitchFamily="34" charset="0"/>
                  <a:ea typeface="ＭＳ Ｐゴシック" pitchFamily="34" charset="-128"/>
                </a:rPr>
                <a:t>Stockbroker</a:t>
              </a:r>
            </a:p>
            <a:p>
              <a:pPr algn="ctr" defTabSz="379336">
                <a:defRPr/>
              </a:pPr>
              <a:endParaRPr lang="en-US" sz="1990" b="1" dirty="0">
                <a:solidFill>
                  <a:srgbClr val="1F497D">
                    <a:lumMod val="75000"/>
                  </a:srgbClr>
                </a:solidFill>
                <a:latin typeface="Avenir LT Std 55 Roman" panose="020B0703020203020204" pitchFamily="34" charset="0"/>
                <a:ea typeface="ＭＳ Ｐゴシック" pitchFamily="34" charset="-128"/>
              </a:endParaRPr>
            </a:p>
            <a:p>
              <a:pPr algn="ctr" defTabSz="379336">
                <a:defRPr/>
              </a:pPr>
              <a:r>
                <a:rPr lang="de-DE" sz="1658" b="1" dirty="0">
                  <a:solidFill>
                    <a:prstClr val="black"/>
                  </a:solidFill>
                  <a:latin typeface="Avenir LT Std 55 Roman" panose="020B0703020203020204" pitchFamily="34" charset="0"/>
                  <a:ea typeface="ＭＳ Ｐゴシック" pitchFamily="34" charset="-128"/>
                </a:rPr>
                <a:t>Access Holdings Plc</a:t>
              </a:r>
            </a:p>
            <a:p>
              <a:pPr algn="ctr" defTabSz="379336">
                <a:defRPr/>
              </a:pPr>
              <a:r>
                <a:rPr lang="en-GB" sz="1495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rPr>
                <a:t>Issuance of a </a:t>
              </a:r>
              <a:r>
                <a:rPr lang="en-GB" sz="1495" dirty="0">
                  <a:solidFill>
                    <a:prstClr val="black"/>
                  </a:solidFill>
                  <a:latin typeface="Avenir LT Std 45 Book" panose="020B0502020203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₦351Bn Rights Issue</a:t>
              </a:r>
            </a:p>
            <a:p>
              <a:pPr algn="ctr" defTabSz="379336">
                <a:defRPr/>
              </a:pPr>
              <a:endParaRPr lang="en-GB" sz="1495" dirty="0">
                <a:solidFill>
                  <a:prstClr val="black"/>
                </a:solidFill>
                <a:latin typeface="Avenir LT Std 45 Book" panose="020B0502020203020204" pitchFamily="34" charset="0"/>
                <a:ea typeface="ＭＳ Ｐゴシック" pitchFamily="34" charset="-128"/>
              </a:endParaRPr>
            </a:p>
            <a:p>
              <a:pPr algn="ctr" defTabSz="379336">
                <a:defRPr/>
              </a:pPr>
              <a:r>
                <a:rPr lang="en-US" sz="1495" dirty="0">
                  <a:solidFill>
                    <a:prstClr val="black"/>
                  </a:solidFill>
                  <a:latin typeface="Avenir LT Std 45 Book" panose="020B0502020203020204" pitchFamily="34" charset="0"/>
                  <a:ea typeface="ＭＳ Ｐゴシック" pitchFamily="34" charset="-128"/>
                </a:rPr>
                <a:t>(2024)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B5DA90-E611-E040-2302-2B3EBE0F8FB9}"/>
                </a:ext>
              </a:extLst>
            </p:cNvPr>
            <p:cNvSpPr/>
            <p:nvPr/>
          </p:nvSpPr>
          <p:spPr>
            <a:xfrm>
              <a:off x="826768" y="746705"/>
              <a:ext cx="1870469" cy="1736347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9336">
                <a:defRPr/>
              </a:pPr>
              <a:endParaRPr lang="en-US" sz="1327">
                <a:solidFill>
                  <a:prstClr val="white"/>
                </a:solidFill>
                <a:latin typeface="Avenir LT Std 45 Book" panose="020B0502020203020204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94F9DD4-83BD-47FD-4BFF-8F9E6E458B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24293" y="1525638"/>
              <a:ext cx="1474077" cy="0"/>
            </a:xfrm>
            <a:prstGeom prst="line">
              <a:avLst/>
            </a:prstGeom>
            <a:ln>
              <a:solidFill>
                <a:srgbClr val="0D3A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>
              <a:hlinkClick r:id="rId14"/>
              <a:extLst>
                <a:ext uri="{FF2B5EF4-FFF2-40B4-BE49-F238E27FC236}">
                  <a16:creationId xmlns:a16="http://schemas.microsoft.com/office/drawing/2014/main" id="{92717CC6-8C50-3A21-D16D-C5F5A592F5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" r="3272"/>
            <a:stretch/>
          </p:blipFill>
          <p:spPr bwMode="auto">
            <a:xfrm>
              <a:off x="859255" y="836511"/>
              <a:ext cx="1802775" cy="58195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516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sisl xmlns:xsd="http://www.w3.org/2001/XMLSchema" xmlns:xsi="http://www.w3.org/2001/XMLSchema-instance" xmlns="http://www.boldonjames.com/2008/01/sie/internal/label" sislVersion="0" policy="89a33761-bb05-4708-85eb-ce483fab5bcd">
  <element uid="2cfd13fc-2f21-402b-a331-a24a4fc186b7" value=""/>
  <element uid="37302297-c6c1-45bc-83df-dcae718bd314" value=""/>
</sisl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3B25F855ED3408604FEC968A5B031" ma:contentTypeVersion="12" ma:contentTypeDescription="Create a new document." ma:contentTypeScope="" ma:versionID="510c36b966febda146094e5516355d50">
  <xsd:schema xmlns:xsd="http://www.w3.org/2001/XMLSchema" xmlns:xs="http://www.w3.org/2001/XMLSchema" xmlns:p="http://schemas.microsoft.com/office/2006/metadata/properties" xmlns:ns3="ff408179-2646-4745-ba5a-fecfe0c1b65c" xmlns:ns4="d3c2dd70-063e-4ae5-9b94-d13ffba3e920" targetNamespace="http://schemas.microsoft.com/office/2006/metadata/properties" ma:root="true" ma:fieldsID="6d906e7aaf1e846dbac33fb545fe0703" ns3:_="" ns4:_="">
    <xsd:import namespace="ff408179-2646-4745-ba5a-fecfe0c1b65c"/>
    <xsd:import namespace="d3c2dd70-063e-4ae5-9b94-d13ffba3e9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08179-2646-4745-ba5a-fecfe0c1b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2dd70-063e-4ae5-9b94-d13ffba3e9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f408179-2646-4745-ba5a-fecfe0c1b65c" xsi:nil="true"/>
  </documentManagement>
</p:properties>
</file>

<file path=customXml/itemProps1.xml><?xml version="1.0" encoding="utf-8"?>
<ds:datastoreItem xmlns:ds="http://schemas.openxmlformats.org/officeDocument/2006/customXml" ds:itemID="{76388FC2-C670-4F67-BFBC-71823CD2C534}">
  <ds:schemaRefs/>
</ds:datastoreItem>
</file>

<file path=customXml/itemProps2.xml><?xml version="1.0" encoding="utf-8"?>
<ds:datastoreItem xmlns:ds="http://schemas.openxmlformats.org/officeDocument/2006/customXml" ds:itemID="{7359E65D-FE2B-4376-BBFF-5C198B04AE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F24F0F-CC73-478C-98CA-EBF58B006D29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2DC121AA-9A65-484F-99ED-F430ADA4DAE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f408179-2646-4745-ba5a-fecfe0c1b65c"/>
    <ds:schemaRef ds:uri="d3c2dd70-063e-4ae5-9b94-d13ffba3e92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2814C6A-3AD8-40C6-89C6-03A163F29F6E}">
  <ds:schemaRefs>
    <ds:schemaRef ds:uri="http://schemas.microsoft.com/office/2006/metadata/properties"/>
    <ds:schemaRef ds:uri="http://www.w3.org/2000/xmlns/"/>
    <ds:schemaRef ds:uri="ff408179-2646-4745-ba5a-fecfe0c1b65c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30748</TotalTime>
  <Words>1976</Words>
  <Application>Microsoft Office PowerPoint</Application>
  <PresentationFormat>Custom</PresentationFormat>
  <Paragraphs>595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LT Std 45 Book</vt:lpstr>
      <vt:lpstr>Avenir LT Std 55 Roman</vt:lpstr>
      <vt:lpstr>Avenir LT Std 65 Medium</vt:lpstr>
      <vt:lpstr>Calibri</vt:lpstr>
      <vt:lpstr>Calibri Light</vt:lpstr>
      <vt:lpstr>Merriweather Black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Ifemebenotu Okafor</dc:creator>
  <cp:lastModifiedBy>Jesugbogo Olufowokan</cp:lastModifiedBy>
  <cp:revision>1688</cp:revision>
  <dcterms:created xsi:type="dcterms:W3CDTF">2019-06-07T15:46:08Z</dcterms:created>
  <dcterms:modified xsi:type="dcterms:W3CDTF">2025-03-04T10:09:52Z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c2426013-0786-453a-8c21-e79f46734c37</vt:lpwstr>
  </property>
  <property fmtid="{D5CDD505-2E9C-101B-9397-08002B2CF9AE}" pid="3" name="bjSaver">
    <vt:lpwstr>mCsVfeTPVuo73mBz6CfgPelnQoGveOdr</vt:lpwstr>
  </property>
  <property fmtid="{D5CDD505-2E9C-101B-9397-08002B2CF9AE}" pid="4" name="ContentTypeId">
    <vt:lpwstr>0x0101001343B25F855ED3408604FEC968A5B031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policy="89a33761-bb05-4708-85eb-ce483fab5bcd" xmlns="http://www.boldonjames.com/2008/01/sie/i</vt:lpwstr>
  </property>
  <property fmtid="{D5CDD505-2E9C-101B-9397-08002B2CF9AE}" pid="6" name="bjDocumentLabelXML-0">
    <vt:lpwstr>nternal/label"&gt;&lt;element uid="2cfd13fc-2f21-402b-a331-a24a4fc186b7" value="" /&gt;&lt;element uid="37302297-c6c1-45bc-83df-dcae718bd314" value="" /&gt;&lt;/sisl&gt;</vt:lpwstr>
  </property>
  <property fmtid="{D5CDD505-2E9C-101B-9397-08002B2CF9AE}" pid="7" name="bjDocumentSecurityLabel">
    <vt:lpwstr>***XYZPublicZYX***</vt:lpwstr>
  </property>
  <property fmtid="{D5CDD505-2E9C-101B-9397-08002B2CF9AE}" pid="8" name="DLP_Rule_MsOffice">
    <vt:lpwstr>***XYZPublicZYX***</vt:lpwstr>
  </property>
</Properties>
</file>